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960" r:id="rId4"/>
  </p:sldMasterIdLst>
  <p:notesMasterIdLst>
    <p:notesMasterId r:id="rId67"/>
  </p:notesMasterIdLst>
  <p:handoutMasterIdLst>
    <p:handoutMasterId r:id="rId68"/>
  </p:handoutMasterIdLst>
  <p:sldIdLst>
    <p:sldId id="256" r:id="rId5"/>
    <p:sldId id="275" r:id="rId6"/>
    <p:sldId id="276" r:id="rId7"/>
    <p:sldId id="330" r:id="rId8"/>
    <p:sldId id="277" r:id="rId9"/>
    <p:sldId id="278" r:id="rId10"/>
    <p:sldId id="280" r:id="rId11"/>
    <p:sldId id="281" r:id="rId12"/>
    <p:sldId id="284" r:id="rId13"/>
    <p:sldId id="283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5" r:id="rId24"/>
    <p:sldId id="296" r:id="rId25"/>
    <p:sldId id="299" r:id="rId26"/>
    <p:sldId id="297" r:id="rId27"/>
    <p:sldId id="298" r:id="rId28"/>
    <p:sldId id="300" r:id="rId29"/>
    <p:sldId id="301" r:id="rId30"/>
    <p:sldId id="307" r:id="rId31"/>
    <p:sldId id="308" r:id="rId32"/>
    <p:sldId id="309" r:id="rId33"/>
    <p:sldId id="310" r:id="rId34"/>
    <p:sldId id="311" r:id="rId35"/>
    <p:sldId id="312" r:id="rId36"/>
    <p:sldId id="313" r:id="rId37"/>
    <p:sldId id="314" r:id="rId38"/>
    <p:sldId id="315" r:id="rId39"/>
    <p:sldId id="316" r:id="rId40"/>
    <p:sldId id="317" r:id="rId41"/>
    <p:sldId id="319" r:id="rId42"/>
    <p:sldId id="318" r:id="rId43"/>
    <p:sldId id="321" r:id="rId44"/>
    <p:sldId id="322" r:id="rId45"/>
    <p:sldId id="323" r:id="rId46"/>
    <p:sldId id="324" r:id="rId47"/>
    <p:sldId id="326" r:id="rId48"/>
    <p:sldId id="327" r:id="rId49"/>
    <p:sldId id="337" r:id="rId50"/>
    <p:sldId id="338" r:id="rId51"/>
    <p:sldId id="339" r:id="rId52"/>
    <p:sldId id="340" r:id="rId53"/>
    <p:sldId id="332" r:id="rId54"/>
    <p:sldId id="333" r:id="rId55"/>
    <p:sldId id="334" r:id="rId56"/>
    <p:sldId id="341" r:id="rId57"/>
    <p:sldId id="342" r:id="rId58"/>
    <p:sldId id="343" r:id="rId59"/>
    <p:sldId id="344" r:id="rId60"/>
    <p:sldId id="345" r:id="rId61"/>
    <p:sldId id="331" r:id="rId62"/>
    <p:sldId id="274" r:id="rId63"/>
    <p:sldId id="328" r:id="rId64"/>
    <p:sldId id="336" r:id="rId65"/>
    <p:sldId id="335" r:id="rId6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ndrii Makarenko" initials="AM" lastIdx="1" clrIdx="0">
    <p:extLst>
      <p:ext uri="{19B8F6BF-5375-455C-9EA6-DF929625EA0E}">
        <p15:presenceInfo xmlns:p15="http://schemas.microsoft.com/office/powerpoint/2012/main" userId="S::Andrii_Makarenko@epam.com::24790ce9-4bca-417c-9981-8ee2e6da40f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033" autoAdjust="0"/>
  </p:normalViewPr>
  <p:slideViewPr>
    <p:cSldViewPr snapToGrid="0" snapToObjects="1">
      <p:cViewPr varScale="1">
        <p:scale>
          <a:sx n="86" d="100"/>
          <a:sy n="86" d="100"/>
        </p:scale>
        <p:origin x="562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37F2D40-DF92-4ADE-A761-CBF896599CA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74F42E9-55BA-437C-85B3-324B4E2BF2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D81A9-CFC2-4640-899E-DD3E177BE50A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7DF0FD-84A5-462F-A0AC-B2CEF6020C4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85C710-014C-4C89-9B64-843B9863CEB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C605DA-80A8-4B7B-B889-6C5700BB4CE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65392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1E50F4-C55A-473A-A70B-4B042EF011A9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3544625-0ADF-4414-89A2-9E135F0C849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22280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98086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3544625-0ADF-4414-89A2-9E135F0C849F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4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811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294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63497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1187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34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285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247644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00028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077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00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3245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9009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156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77990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t>2/6/2021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64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887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52890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87DE6118-2437-4B30-8E3C-4D2BE6020583}" type="datetimeFigureOut">
              <a:rPr lang="en-US" smtClean="0"/>
              <a:pPr/>
              <a:t>2/6/2021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9E57DC2-970A-4B3E-BB1C-7A09969E49D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9060689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61" r:id="rId1"/>
    <p:sldLayoutId id="2147483962" r:id="rId2"/>
    <p:sldLayoutId id="2147483963" r:id="rId3"/>
    <p:sldLayoutId id="2147483964" r:id="rId4"/>
    <p:sldLayoutId id="2147483965" r:id="rId5"/>
    <p:sldLayoutId id="2147483966" r:id="rId6"/>
    <p:sldLayoutId id="2147483967" r:id="rId7"/>
    <p:sldLayoutId id="2147483968" r:id="rId8"/>
    <p:sldLayoutId id="2147483969" r:id="rId9"/>
    <p:sldLayoutId id="2147483970" r:id="rId10"/>
    <p:sldLayoutId id="2147483971" r:id="rId11"/>
    <p:sldLayoutId id="2147483972" r:id="rId12"/>
    <p:sldLayoutId id="2147483973" r:id="rId13"/>
    <p:sldLayoutId id="2147483974" r:id="rId14"/>
    <p:sldLayoutId id="2147483975" r:id="rId15"/>
    <p:sldLayoutId id="2147483976" r:id="rId16"/>
    <p:sldLayoutId id="21474839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5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jpe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pnYui-Ua-_s" TargetMode="External"/><Relationship Id="rId3" Type="http://schemas.openxmlformats.org/officeDocument/2006/relationships/hyperlink" Target="https://aws.amazon.com/serverless/" TargetMode="External"/><Relationship Id="rId7" Type="http://schemas.openxmlformats.org/officeDocument/2006/relationships/hyperlink" Target="https://github.com/nisaacson/aws-lambda-xvfb" TargetMode="Externa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adieuadieu/serverless-chrome" TargetMode="External"/><Relationship Id="rId5" Type="http://schemas.openxmlformats.org/officeDocument/2006/relationships/hyperlink" Target="https://youtu.be/9Hx5n4ogZLs" TargetMode="External"/><Relationship Id="rId10" Type="http://schemas.openxmlformats.org/officeDocument/2006/relationships/hyperlink" Target="https://github.com/makarey/lambda-selenium" TargetMode="External"/><Relationship Id="rId4" Type="http://schemas.openxmlformats.org/officeDocument/2006/relationships/hyperlink" Target="https://aws.amazon.com/faqs/" TargetMode="External"/><Relationship Id="rId9" Type="http://schemas.openxmlformats.org/officeDocument/2006/relationships/hyperlink" Target="https://github.com/blackboard/lambda-selenium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C7600-5BA8-4A54-887F-74AF87750A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046070" y="4010097"/>
            <a:ext cx="6750521" cy="1783544"/>
          </a:xfrm>
        </p:spPr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ru-RU" sz="4000" b="1" dirty="0"/>
              <a:t>Serverless автоматизация</a:t>
            </a:r>
            <a:br>
              <a:rPr lang="en-US" sz="4000" b="1" dirty="0"/>
            </a:br>
            <a:r>
              <a:rPr lang="ru-RU" sz="4000" b="1" dirty="0"/>
              <a:t>на примере AWS Lambda</a:t>
            </a:r>
            <a:endParaRPr lang="en-US" sz="4000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84786-6548-4BB4-95FD-977AD1F362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980327" y="1193887"/>
            <a:ext cx="5180591" cy="1075287"/>
          </a:xfrm>
        </p:spPr>
        <p:txBody>
          <a:bodyPr>
            <a:noAutofit/>
          </a:bodyPr>
          <a:lstStyle/>
          <a:p>
            <a:pPr algn="ctr">
              <a:lnSpc>
                <a:spcPct val="90000"/>
              </a:lnSpc>
            </a:pPr>
            <a:r>
              <a:rPr lang="ru-RU" sz="2500" b="1" i="0" dirty="0">
                <a:solidFill>
                  <a:srgbClr val="FFFF00"/>
                </a:solidFill>
                <a:effectLst/>
                <a:latin typeface="MainBrandingFont"/>
              </a:rPr>
              <a:t>Андрей макаренко</a:t>
            </a:r>
          </a:p>
          <a:p>
            <a:pPr algn="ctr">
              <a:lnSpc>
                <a:spcPct val="90000"/>
              </a:lnSpc>
            </a:pPr>
            <a:r>
              <a:rPr lang="en-US" sz="1400" i="0" dirty="0">
                <a:solidFill>
                  <a:srgbClr val="FFFF00"/>
                </a:solidFill>
                <a:effectLst/>
                <a:latin typeface="MainBrandingFont"/>
              </a:rPr>
              <a:t>Software Test Automation Engineer</a:t>
            </a:r>
            <a:endParaRPr lang="en-US" sz="1400" dirty="0">
              <a:solidFill>
                <a:srgbClr val="FFFF00"/>
              </a:solidFill>
            </a:endParaRPr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FB338E00-EF4D-4386-ABAC-EB8DDBA3A5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1339066">
            <a:off x="6271701" y="-388326"/>
            <a:ext cx="4860947" cy="4224413"/>
            <a:chOff x="5281603" y="104899"/>
            <a:chExt cx="6910397" cy="6005491"/>
          </a:xfrm>
        </p:grpSpPr>
        <p:sp>
          <p:nvSpPr>
            <p:cNvPr id="124" name="Freeform 13">
              <a:extLst>
                <a:ext uri="{FF2B5EF4-FFF2-40B4-BE49-F238E27FC236}">
                  <a16:creationId xmlns:a16="http://schemas.microsoft.com/office/drawing/2014/main" id="{3DECB7BB-96EE-4B73-92FB-C8497F23DA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25" name="Group 124">
              <a:extLst>
                <a:ext uri="{FF2B5EF4-FFF2-40B4-BE49-F238E27FC236}">
                  <a16:creationId xmlns:a16="http://schemas.microsoft.com/office/drawing/2014/main" id="{15671F8B-74B4-43C3-9E73-44819C8CBA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8E9CF985-86CA-425F-8EFC-ECE9EA49E1B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0D6C750E-9F7D-407C-AAAC-D4074E65382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8D410FF1-FB65-4055-8103-28B168413E4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DC86FE80-AA2D-4DA5-A574-DF4317232B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AFCBB1BF-927A-47E7-B207-5E560809BE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B08BBC3B-7095-4ED0-832A-7576CCDF4A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1B772508-79AB-4940-B777-326C90F580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7C32C595-AD9F-45EC-A6D4-0B0E543917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C1579654-1A83-498C-8663-2A4E7B17E1B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DA3E7702-246E-4B23-A4FF-8C2B91E1E2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DA72701B-AD87-4EEA-A7D5-A973B6D9557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12168CB5-6325-48E8-A23E-8055DE084B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4360AF77-0ECD-4534-ADCC-6C0808532D5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2705C13B-1465-456A-A168-E5667519DA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A9DB0343-E053-42F5-A76B-8F01284D2A9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Connector 140">
                <a:extLst>
                  <a:ext uri="{FF2B5EF4-FFF2-40B4-BE49-F238E27FC236}">
                    <a16:creationId xmlns:a16="http://schemas.microsoft.com/office/drawing/2014/main" id="{D1821940-E076-4993-B3BA-5076DC1DB1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F0B1A061-5016-40BE-8F4E-264516C888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Connector 142">
                <a:extLst>
                  <a:ext uri="{FF2B5EF4-FFF2-40B4-BE49-F238E27FC236}">
                    <a16:creationId xmlns:a16="http://schemas.microsoft.com/office/drawing/2014/main" id="{80FC8655-80CC-4396-9465-A7153164073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5B3B07A2-99A3-42CC-9690-05E5AD798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Connector 144">
                <a:extLst>
                  <a:ext uri="{FF2B5EF4-FFF2-40B4-BE49-F238E27FC236}">
                    <a16:creationId xmlns:a16="http://schemas.microsoft.com/office/drawing/2014/main" id="{BC631945-3032-4E41-8881-A5D562071C3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7324E81-27C5-462C-8621-48864E08B3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Connector 146">
                <a:extLst>
                  <a:ext uri="{FF2B5EF4-FFF2-40B4-BE49-F238E27FC236}">
                    <a16:creationId xmlns:a16="http://schemas.microsoft.com/office/drawing/2014/main" id="{ACC4692A-0A11-4061-85AB-2A16C8E252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4D443998-832B-41E1-BAC3-9393ABA24E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Connector 148">
                <a:extLst>
                  <a:ext uri="{FF2B5EF4-FFF2-40B4-BE49-F238E27FC236}">
                    <a16:creationId xmlns:a16="http://schemas.microsoft.com/office/drawing/2014/main" id="{EB027302-761F-4979-9BA6-97968D005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759C24E1-11AA-4206-B484-F6AFB510AE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A139BD64-4B16-42C0-A260-17FB51C2C3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46CE7C40-9AA7-4879-8820-B974CF11C7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B08E0294-C1BC-4CA7-94A0-30428BBFD89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58CCEB4A-C7DA-4248-B2CA-BAE0121E65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ACABA533-F412-44BF-9934-A5653F9F319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5820567E-091A-465A-AD2B-0338189E4BF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00490FB2-19F6-4C62-9FFD-797745293B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A59020B0-CE79-4BE9-A165-534FEF1055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7DCFA292-A795-4E51-A900-1718A5B44D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4F8C751E-7B81-42E1-ACBC-E63D5AD04D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6ED03C2C-7DFE-488D-AADF-3A496396B9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30DB9C7A-CB16-48BA-8B14-FB9F2EB38D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C418FCBC-E4EA-44F6-828F-9D88FF97CC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C750E8B1-D91E-4D22-A1E5-9F4108FE88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Connector 164">
                <a:extLst>
                  <a:ext uri="{FF2B5EF4-FFF2-40B4-BE49-F238E27FC236}">
                    <a16:creationId xmlns:a16="http://schemas.microsoft.com/office/drawing/2014/main" id="{A1307699-29F7-4A27-8978-EF0CD18066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Connector 165">
                <a:extLst>
                  <a:ext uri="{FF2B5EF4-FFF2-40B4-BE49-F238E27FC236}">
                    <a16:creationId xmlns:a16="http://schemas.microsoft.com/office/drawing/2014/main" id="{F1BF98A9-1924-47EC-AE32-EC8A342B34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Connector 166">
                <a:extLst>
                  <a:ext uri="{FF2B5EF4-FFF2-40B4-BE49-F238E27FC236}">
                    <a16:creationId xmlns:a16="http://schemas.microsoft.com/office/drawing/2014/main" id="{562688BC-50F9-48A0-8B85-C56298E789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Connector 167">
                <a:extLst>
                  <a:ext uri="{FF2B5EF4-FFF2-40B4-BE49-F238E27FC236}">
                    <a16:creationId xmlns:a16="http://schemas.microsoft.com/office/drawing/2014/main" id="{6B61242D-E9A7-4FF2-A51E-B752BC41941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4668280C-5D6F-4B61-BB86-678FB4F2CC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AD12E0A1-5C0E-407E-9F03-D1874089E3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4DF6E734-36D3-4D9C-BCB1-9212E49B07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5BE001CC-39BE-495D-86A3-A3B38CBB3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1D770ECD-6BAF-4842-9E19-A1D03FF1AF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A3BCD0FB-B20B-42FA-A167-B2D5F25BE0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88865560-6ECC-407D-B08A-9FA962F1395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70C33473-4F29-47A1-A51F-3C95CA836C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C31DD6A4-DE81-4CAD-9B87-064AA6C831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86C37034-27FF-4347-8D12-4B7BD6DCDC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Connector 178">
                <a:extLst>
                  <a:ext uri="{FF2B5EF4-FFF2-40B4-BE49-F238E27FC236}">
                    <a16:creationId xmlns:a16="http://schemas.microsoft.com/office/drawing/2014/main" id="{EC74F41D-D0D3-4495-B3AB-B1E77FFA7A5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7A5BE419-1683-490A-96FA-300410A252F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Connector 180">
                <a:extLst>
                  <a:ext uri="{FF2B5EF4-FFF2-40B4-BE49-F238E27FC236}">
                    <a16:creationId xmlns:a16="http://schemas.microsoft.com/office/drawing/2014/main" id="{CF5B88E3-17A7-4606-B6E3-F32638A07D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2" name="Straight Connector 181">
                <a:extLst>
                  <a:ext uri="{FF2B5EF4-FFF2-40B4-BE49-F238E27FC236}">
                    <a16:creationId xmlns:a16="http://schemas.microsoft.com/office/drawing/2014/main" id="{1F3C5F79-963A-4AF5-AC72-E42B040D91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3" name="Straight Connector 182">
                <a:extLst>
                  <a:ext uri="{FF2B5EF4-FFF2-40B4-BE49-F238E27FC236}">
                    <a16:creationId xmlns:a16="http://schemas.microsoft.com/office/drawing/2014/main" id="{2E797E3B-670D-4361-AA05-3CE31222B1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Connector 183">
                <a:extLst>
                  <a:ext uri="{FF2B5EF4-FFF2-40B4-BE49-F238E27FC236}">
                    <a16:creationId xmlns:a16="http://schemas.microsoft.com/office/drawing/2014/main" id="{AAA74128-F40C-485E-8E4A-EABE5F2907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Connector 184">
                <a:extLst>
                  <a:ext uri="{FF2B5EF4-FFF2-40B4-BE49-F238E27FC236}">
                    <a16:creationId xmlns:a16="http://schemas.microsoft.com/office/drawing/2014/main" id="{99C89933-43DF-449A-81C6-E64FDBE07F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Connector 185">
                <a:extLst>
                  <a:ext uri="{FF2B5EF4-FFF2-40B4-BE49-F238E27FC236}">
                    <a16:creationId xmlns:a16="http://schemas.microsoft.com/office/drawing/2014/main" id="{98115697-A8BA-48D1-A8A0-FB336655DA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Connector 186">
                <a:extLst>
                  <a:ext uri="{FF2B5EF4-FFF2-40B4-BE49-F238E27FC236}">
                    <a16:creationId xmlns:a16="http://schemas.microsoft.com/office/drawing/2014/main" id="{C95A338F-3DB8-4D70-86D7-EAEA815F47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Connector 187">
                <a:extLst>
                  <a:ext uri="{FF2B5EF4-FFF2-40B4-BE49-F238E27FC236}">
                    <a16:creationId xmlns:a16="http://schemas.microsoft.com/office/drawing/2014/main" id="{824656E9-EE4E-44D4-84FB-51B1E955669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Connector 188">
                <a:extLst>
                  <a:ext uri="{FF2B5EF4-FFF2-40B4-BE49-F238E27FC236}">
                    <a16:creationId xmlns:a16="http://schemas.microsoft.com/office/drawing/2014/main" id="{98F6EA1A-3648-4E5A-AC59-C85BE13B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Connector 189">
                <a:extLst>
                  <a:ext uri="{FF2B5EF4-FFF2-40B4-BE49-F238E27FC236}">
                    <a16:creationId xmlns:a16="http://schemas.microsoft.com/office/drawing/2014/main" id="{277752C6-2933-4E33-9514-D3313ECCDF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8DACE6B1-D387-411F-B4A2-62C8D0D92B1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F66BE861-68AF-4EF9-9172-4B20CC545B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BDE61713-22BB-4520-B36B-21E91D5B50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92C76271-E45B-4C93-A601-891105624D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3F9B9DAB-EA9C-4592-8882-41A2B444E41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B8D3EAEC-6BE5-4999-B8CC-D0AD7307C10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7CF91791-A617-45B7-BAA2-1A66F07EC7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2710CF73-4E4C-4A91-BEBA-797FF224D45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226156D2-A85B-4EEE-BFA7-A3C668883D9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D44661B6-A3C4-41AD-A262-BBFCF327E8F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3328466E-DD70-4AC7-A4B4-E59885B5EA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D5D60931-B237-4874-B86D-05D96A29D9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Connector 202">
                <a:extLst>
                  <a:ext uri="{FF2B5EF4-FFF2-40B4-BE49-F238E27FC236}">
                    <a16:creationId xmlns:a16="http://schemas.microsoft.com/office/drawing/2014/main" id="{092A76EE-FB15-4CCA-B9E3-8E78E0A44A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459" name="Rectangle 204">
            <a:extLst>
              <a:ext uri="{FF2B5EF4-FFF2-40B4-BE49-F238E27FC236}">
                <a16:creationId xmlns:a16="http://schemas.microsoft.com/office/drawing/2014/main" id="{CD4601C3-018C-4625-8915-EA024C9EB5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9033" y="4357158"/>
            <a:ext cx="723900" cy="1778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9003A917-90D3-4274-926C-172BE7F8CF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9884888">
            <a:off x="-455822" y="254671"/>
            <a:ext cx="6564414" cy="5704814"/>
            <a:chOff x="5281603" y="104899"/>
            <a:chExt cx="6910397" cy="6005491"/>
          </a:xfrm>
        </p:grpSpPr>
        <p:sp>
          <p:nvSpPr>
            <p:cNvPr id="208" name="Freeform 97">
              <a:extLst>
                <a:ext uri="{FF2B5EF4-FFF2-40B4-BE49-F238E27FC236}">
                  <a16:creationId xmlns:a16="http://schemas.microsoft.com/office/drawing/2014/main" id="{0908A0F1-3FD6-4213-9BC1-9AD23A65AF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39611E6E-1B0E-4D40-A3C0-E044C8F4C9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1B7BD5D0-1F00-460B-806F-34C2DF0E19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548209B3-CCBA-46F1-91E7-3828F7E807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24034130-95FF-47DB-A95E-FE9281E329E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E08999E2-C4CB-482E-8DBB-9EC39FD128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2881EB8C-6CB6-467F-BB2D-13C703E505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1164B376-F4C2-467D-8877-304D78CCD2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A00A9806-202C-477F-AA54-86D8B28079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17DFD2B0-E379-4B54-8D04-63D3FD28ACD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D7883862-37A1-4162-B9BE-CA638BE290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9" name="Straight Connector 218">
                <a:extLst>
                  <a:ext uri="{FF2B5EF4-FFF2-40B4-BE49-F238E27FC236}">
                    <a16:creationId xmlns:a16="http://schemas.microsoft.com/office/drawing/2014/main" id="{35CC9F65-BE1C-4FB2-A0D0-E536E3B41A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0" name="Straight Connector 219">
                <a:extLst>
                  <a:ext uri="{FF2B5EF4-FFF2-40B4-BE49-F238E27FC236}">
                    <a16:creationId xmlns:a16="http://schemas.microsoft.com/office/drawing/2014/main" id="{7C36885F-A845-41CF-9915-6F8A267ADA0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1" name="Straight Connector 220">
                <a:extLst>
                  <a:ext uri="{FF2B5EF4-FFF2-40B4-BE49-F238E27FC236}">
                    <a16:creationId xmlns:a16="http://schemas.microsoft.com/office/drawing/2014/main" id="{41518794-B218-460A-8151-E1FF864A61F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2" name="Straight Connector 221">
                <a:extLst>
                  <a:ext uri="{FF2B5EF4-FFF2-40B4-BE49-F238E27FC236}">
                    <a16:creationId xmlns:a16="http://schemas.microsoft.com/office/drawing/2014/main" id="{FC128C0E-461B-4155-8A85-E470D6DB4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Connector 222">
                <a:extLst>
                  <a:ext uri="{FF2B5EF4-FFF2-40B4-BE49-F238E27FC236}">
                    <a16:creationId xmlns:a16="http://schemas.microsoft.com/office/drawing/2014/main" id="{2E896EF3-B10B-48C1-ACEB-C09467A912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8DE5FB59-3CC7-44AE-AF5D-62B8B8F40F3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Connector 224">
                <a:extLst>
                  <a:ext uri="{FF2B5EF4-FFF2-40B4-BE49-F238E27FC236}">
                    <a16:creationId xmlns:a16="http://schemas.microsoft.com/office/drawing/2014/main" id="{72D6AAA7-0D1C-4662-90B5-66DC52926C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1AF776B1-96ED-4DFA-BFD2-ECFC63273E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CF099073-3E92-4B26-B69F-ABBCCB3EA56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C0C178C3-E77E-45CA-817B-F0B4759F8B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77388F8B-3248-406A-A08A-A7916D174C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194EC990-2D2F-4538-9F83-5FF86B3BCD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1F48F577-3CB0-425B-8289-A50608D1D9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D195A170-FE70-45C2-AB7A-A07F0F5949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6F9FCB9-B6AF-41C5-9F56-8A5E2CD6D0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7C520A77-997D-42A8-A814-C849545D63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42C69435-2CF9-4BC9-9039-BA544D86BA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00B27A2F-A3C4-418B-AD81-15B332325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03DE48A8-D15E-431B-89F3-590B5BE363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1817E595-FBE1-464D-AB48-C3A20CFD2B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8D03F910-9024-42AE-A93F-894F1EB923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E26D8103-ED1E-4D35-8D27-7C94C24B13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F8BF0FF6-7F39-49F9-AABD-BED0B5E979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433A4524-5E50-4805-B1A5-71C1D51F80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76127272-1E70-492B-BB99-C5C2751A39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59F45377-9727-4FA9-AA75-D1E160EAB8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287117D6-9106-4086-AF9D-5398BD944F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D127CFB3-78C1-49B1-993B-14522F6AAF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E4228667-5E5B-4F3B-8DA3-3819C03CFD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C79BA0B6-B80B-465F-9B78-5E44067C20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813AF67E-2B79-4B05-A01C-F0744FAA5E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F7A1D85-89A3-4AA4-A586-6B659F4018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577A48BA-367C-4C1D-B953-F9653BA7AA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2FA76DBF-E8F2-4810-BDF4-CD8E6F84CB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3046D349-D436-447D-BDFC-07CAF22CE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6A5B3C6A-67FE-40A0-AE80-8BDED5526E6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0B810096-2B79-459C-AA83-63E61EDAA64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6CF5C53D-1C5A-445C-98DF-B53FA2CB5D2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6D9162F8-A512-4776-AD65-D630F252157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F3F9EEC6-E41C-4001-AD8D-3EE1EC8793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1FA70F7C-E919-46E2-8299-4FE182E4F6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9F73D2C9-75ED-4085-B394-3834452880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D3A893C5-6EA9-496F-AE90-4D292ACE3B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CE51AEF3-D335-4ACA-A1D6-483057FDBD3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9EED7D95-4225-443A-A3FF-A3290626D0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Connector 263">
                <a:extLst>
                  <a:ext uri="{FF2B5EF4-FFF2-40B4-BE49-F238E27FC236}">
                    <a16:creationId xmlns:a16="http://schemas.microsoft.com/office/drawing/2014/main" id="{D7405438-2A7F-42A5-89DB-BE2E08E127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EF2130F9-C6C6-4EA3-8B03-ECBA2E2A41D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Connector 265">
                <a:extLst>
                  <a:ext uri="{FF2B5EF4-FFF2-40B4-BE49-F238E27FC236}">
                    <a16:creationId xmlns:a16="http://schemas.microsoft.com/office/drawing/2014/main" id="{081F3888-3758-4C8F-B4A0-AA14558BA7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Connector 266">
                <a:extLst>
                  <a:ext uri="{FF2B5EF4-FFF2-40B4-BE49-F238E27FC236}">
                    <a16:creationId xmlns:a16="http://schemas.microsoft.com/office/drawing/2014/main" id="{AF414BCD-CF97-48F6-A158-CFFC9B67C5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4889A9B2-5E48-4057-A6D4-B42C268470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EC1D78CD-DC9A-4146-AD12-3C20CD13343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5E2FDA69-EA5A-46D3-88B0-FE7E88DF44A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9ED9986C-E862-439C-A069-05F03582F9A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44D74EBB-1EB8-4B89-A619-C331186ABF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Connector 272">
                <a:extLst>
                  <a:ext uri="{FF2B5EF4-FFF2-40B4-BE49-F238E27FC236}">
                    <a16:creationId xmlns:a16="http://schemas.microsoft.com/office/drawing/2014/main" id="{3107C509-3461-4DD0-9856-5147789E973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Connector 273">
                <a:extLst>
                  <a:ext uri="{FF2B5EF4-FFF2-40B4-BE49-F238E27FC236}">
                    <a16:creationId xmlns:a16="http://schemas.microsoft.com/office/drawing/2014/main" id="{F9D1DFD6-1474-4C12-B499-37EFDE81173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Connector 274">
                <a:extLst>
                  <a:ext uri="{FF2B5EF4-FFF2-40B4-BE49-F238E27FC236}">
                    <a16:creationId xmlns:a16="http://schemas.microsoft.com/office/drawing/2014/main" id="{DFD51DDC-E752-4B04-A3D3-7BBF0D3825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B4DAEAE5-5002-4C63-9C82-F4C508A85E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92D7503B-B975-41B5-93D3-2647C123B3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6B458879-3912-47B5-A207-88C551DCED2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676B8D65-79A2-43C9-85D1-D8386039D9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5F05B135-1911-4680-B000-67033E684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0B7C0691-A0A7-4C8E-B4EC-D25570CB1C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7DA8E271-1C16-478D-AFC6-00DA9DAEE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79E46B10-59EA-47AD-AB71-821D11A81C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550DBC8B-14EA-415D-A67E-07157E77B7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DD1050FE-46F7-4936-B479-6976AD8EA0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637B9661-B55D-4549-B9D0-7740D59D19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DA4F9569-DD02-44F0-A355-C411F7DA830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74" name="Picture 473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ABE2EC74-838B-49D0-90F0-8AE3C982F5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0" r="2" b="1782"/>
          <a:stretch/>
        </p:blipFill>
        <p:spPr>
          <a:xfrm>
            <a:off x="-2334" y="10"/>
            <a:ext cx="5441859" cy="5654930"/>
          </a:xfrm>
          <a:custGeom>
            <a:avLst/>
            <a:gdLst/>
            <a:ahLst/>
            <a:cxnLst/>
            <a:rect l="l" t="t" r="r" b="b"/>
            <a:pathLst>
              <a:path w="5067519" h="5265942">
                <a:moveTo>
                  <a:pt x="0" y="0"/>
                </a:moveTo>
                <a:lnTo>
                  <a:pt x="4097786" y="0"/>
                </a:lnTo>
                <a:lnTo>
                  <a:pt x="4176264" y="71326"/>
                </a:lnTo>
                <a:cubicBezTo>
                  <a:pt x="4726927" y="621989"/>
                  <a:pt x="5067519" y="1382723"/>
                  <a:pt x="5067519" y="2223006"/>
                </a:cubicBezTo>
                <a:cubicBezTo>
                  <a:pt x="5067519" y="3903573"/>
                  <a:pt x="3705150" y="5265942"/>
                  <a:pt x="2024583" y="5265942"/>
                </a:cubicBezTo>
                <a:cubicBezTo>
                  <a:pt x="1315594" y="5265942"/>
                  <a:pt x="663237" y="5023470"/>
                  <a:pt x="145914" y="4616926"/>
                </a:cubicBezTo>
                <a:lnTo>
                  <a:pt x="0" y="4489006"/>
                </a:lnTo>
                <a:close/>
              </a:path>
            </a:pathLst>
          </a:custGeom>
        </p:spPr>
      </p:pic>
      <p:sp>
        <p:nvSpPr>
          <p:cNvPr id="168" name="Content Placeholder 2">
            <a:extLst>
              <a:ext uri="{FF2B5EF4-FFF2-40B4-BE49-F238E27FC236}">
                <a16:creationId xmlns:a16="http://schemas.microsoft.com/office/drawing/2014/main" id="{FC8DE04D-3CBE-4388-BB4C-9FE218AD6108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77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Распределение нагрузки в пуле ресурсов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4E53BA0-75B3-437B-ACAB-0F3E94CF8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1060208"/>
            <a:ext cx="5471927" cy="47332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2DB5A7F-0802-42DB-B0F1-8CCD8AD98D74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10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068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Распределение нагрузки в пуле ресурсов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D7DDB-E302-46AF-806C-EC8F2C6BC1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1060208"/>
            <a:ext cx="5471927" cy="473321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F41E6B8-DFF7-4201-9C98-A15F49FAFF07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11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83478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Распределение нагрузки в пуле ресурсов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FFED0-5FC3-42E3-8BBC-FB9758A07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1063268"/>
            <a:ext cx="5471927" cy="472709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7B6A6CA-D89E-4977-808A-083AD8EF7371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12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549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Распределение нагрузки в пуле ресурсов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CAA66C-1F94-499B-B78D-6971274D14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1056881"/>
            <a:ext cx="5471927" cy="473987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666751A-C589-4750-A062-A3FCBA8AFA64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13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099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Распределение нагрузки в пуле ресурсов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68F9C0-A741-41C6-92FC-2CE39CACA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1060079"/>
            <a:ext cx="5471927" cy="473347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9CB2E62-5C66-41DA-9CD8-36E3F7207CD8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14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5807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Распределение нагрузки в пуле ресурсов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204129-F129-49C6-9F39-CB70B7A525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1063771"/>
            <a:ext cx="5471927" cy="472609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576EAF-41A1-4061-BA23-CE1E08D991B7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15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055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Распределение нагрузки в пуле ресурсов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A5EEADC-AC54-4797-88B6-1E2298E2B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1063771"/>
            <a:ext cx="5471927" cy="472609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F629BA9-EE9A-47D1-A550-4505308D0106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16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5354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Распределение нагрузки в пуле ресурсов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12E406-3F7F-4570-9448-5183BD3015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1053369"/>
            <a:ext cx="5471927" cy="474689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689C4D3B-CA3D-41B1-8415-2CEFA75661D5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17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87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86B9E-0437-4541-A9E2-4C51CCF9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544715"/>
          </a:xfrm>
        </p:spPr>
        <p:txBody>
          <a:bodyPr>
            <a:noAutofit/>
          </a:bodyPr>
          <a:lstStyle/>
          <a:p>
            <a:pPr algn="ctr"/>
            <a:r>
              <a:rPr lang="uk-UA" sz="4000" b="1" dirty="0"/>
              <a:t>Сервер, </a:t>
            </a:r>
            <a:r>
              <a:rPr lang="en-US" sz="4000" b="1" dirty="0"/>
              <a:t>VM</a:t>
            </a:r>
            <a:r>
              <a:rPr lang="ru-RU" sz="4000" b="1" dirty="0"/>
              <a:t>, контейнер, процесс, задача</a:t>
            </a:r>
            <a:endParaRPr lang="en-US" sz="4000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8E88B82-DBC3-4A63-8116-B8997996C2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00" y="1544715"/>
            <a:ext cx="9959200" cy="4703685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988A73-3355-4153-8202-2C54ACCF1241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18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016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2606-B40D-48BD-BAA3-392053433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12413"/>
            <a:ext cx="12192000" cy="144983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000" b="1" dirty="0"/>
              <a:t>Компромисс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F26F-C703-40A5-B6EE-4DAD33078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93092" y="2036645"/>
            <a:ext cx="4098908" cy="39973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marR="0" lvl="0" indent="0">
              <a:buNone/>
            </a:pPr>
            <a:endParaRPr lang="en-US" sz="3000" b="1" cap="all" dirty="0"/>
          </a:p>
          <a:p>
            <a:pPr marL="0" marR="0" lvl="0" indent="0">
              <a:buNone/>
            </a:pPr>
            <a:endParaRPr lang="en-US" sz="3000" b="1" cap="all" dirty="0"/>
          </a:p>
          <a:p>
            <a:pPr marL="0" marR="0" lvl="0" indent="0">
              <a:buNone/>
            </a:pPr>
            <a:endParaRPr lang="en-US" sz="3000" b="1" cap="all" dirty="0"/>
          </a:p>
          <a:p>
            <a:pPr marL="0" marR="0" lvl="0" indent="0">
              <a:buNone/>
            </a:pPr>
            <a:r>
              <a:rPr lang="ru-RU" sz="3000" b="1" cap="all" dirty="0"/>
              <a:t>Использование ресурсов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633A92-9139-416F-BBC7-26C142B6F1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731" y="2024230"/>
            <a:ext cx="3997361" cy="399736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D07BDD2-25EA-4DFD-9151-F12AE9F031BD}"/>
              </a:ext>
            </a:extLst>
          </p:cNvPr>
          <p:cNvSpPr txBox="1">
            <a:spLocks/>
          </p:cNvSpPr>
          <p:nvPr/>
        </p:nvSpPr>
        <p:spPr>
          <a:xfrm>
            <a:off x="0" y="2024230"/>
            <a:ext cx="4095731" cy="399736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Font typeface="Arial"/>
              <a:buNone/>
            </a:pPr>
            <a:endParaRPr lang="en-US" sz="3000" b="1" cap="all" dirty="0"/>
          </a:p>
          <a:p>
            <a:pPr marL="0" indent="0" algn="r">
              <a:buFont typeface="Arial"/>
              <a:buNone/>
            </a:pPr>
            <a:endParaRPr lang="en-US" sz="3000" b="1" cap="all" dirty="0"/>
          </a:p>
          <a:p>
            <a:pPr marL="0" indent="0" algn="r">
              <a:buFont typeface="Arial"/>
              <a:buNone/>
            </a:pPr>
            <a:endParaRPr lang="en-US" sz="3000" b="1" cap="all" dirty="0"/>
          </a:p>
          <a:p>
            <a:pPr marL="0" indent="0" algn="r">
              <a:buFont typeface="Arial"/>
              <a:buNone/>
            </a:pPr>
            <a:r>
              <a:rPr lang="ru-RU" sz="3000" b="1" cap="all" dirty="0"/>
              <a:t>Ценность для клиента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EECC24A-6B87-487D-91F7-8264E32444CF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19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26287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012606-B40D-48BD-BAA3-392053433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5000" b="1" dirty="0"/>
              <a:t>план</a:t>
            </a:r>
            <a:endParaRPr lang="en-US" sz="5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27F26F-C703-40A5-B6EE-4DAD33078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работает AWS Serverless</a:t>
            </a: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ru-RU" sz="30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ru-RU" sz="3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Реализация автоматизированных тестов на jUnit, используя AWS Lambda</a:t>
            </a:r>
            <a:endParaRPr lang="en-US" sz="3000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7261B3D-745B-4910-B3ED-87C4605DA60A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6001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con&#10;&#10;Description automatically generated">
            <a:extLst>
              <a:ext uri="{FF2B5EF4-FFF2-40B4-BE49-F238E27FC236}">
                <a16:creationId xmlns:a16="http://schemas.microsoft.com/office/drawing/2014/main" id="{682C1D24-7B41-4085-8A21-8CB0A5E086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20183" r="-2" b="1898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7786B9E-0437-4541-A9E2-4C51CCF98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175" y="5124"/>
            <a:ext cx="6099175" cy="3419646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ru-RU" sz="5600" b="1" dirty="0"/>
              <a:t>Эффективность</a:t>
            </a:r>
            <a:br>
              <a:rPr lang="ru-RU" sz="4800" b="1" dirty="0"/>
            </a:br>
            <a:br>
              <a:rPr lang="ru-RU" sz="4800" b="1" dirty="0"/>
            </a:br>
            <a:br>
              <a:rPr lang="ru-RU" sz="4800" b="1" dirty="0"/>
            </a:br>
            <a:br>
              <a:rPr lang="ru-RU" sz="4800" b="1" dirty="0"/>
            </a:br>
            <a:endParaRPr lang="en-US" sz="4800" b="1" dirty="0"/>
          </a:p>
        </p:txBody>
      </p:sp>
      <p:sp>
        <p:nvSpPr>
          <p:cNvPr id="99" name="Title 1">
            <a:extLst>
              <a:ext uri="{FF2B5EF4-FFF2-40B4-BE49-F238E27FC236}">
                <a16:creationId xmlns:a16="http://schemas.microsoft.com/office/drawing/2014/main" id="{FAE33AEF-2792-4A62-B85A-31DA3FA7E5FF}"/>
              </a:ext>
            </a:extLst>
          </p:cNvPr>
          <p:cNvSpPr txBox="1">
            <a:spLocks/>
          </p:cNvSpPr>
          <p:nvPr/>
        </p:nvSpPr>
        <p:spPr>
          <a:xfrm>
            <a:off x="1208947" y="3433230"/>
            <a:ext cx="6099175" cy="342988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ru-RU" sz="5000" b="1" dirty="0"/>
              <a:t>Цена</a:t>
            </a:r>
            <a:endParaRPr lang="en-US" sz="5000" b="1" dirty="0"/>
          </a:p>
        </p:txBody>
      </p:sp>
      <p:sp>
        <p:nvSpPr>
          <p:cNvPr id="103" name="Title 1">
            <a:extLst>
              <a:ext uri="{FF2B5EF4-FFF2-40B4-BE49-F238E27FC236}">
                <a16:creationId xmlns:a16="http://schemas.microsoft.com/office/drawing/2014/main" id="{0ACA9432-B9B5-49BB-959A-790DF761EC65}"/>
              </a:ext>
            </a:extLst>
          </p:cNvPr>
          <p:cNvSpPr txBox="1">
            <a:spLocks/>
          </p:cNvSpPr>
          <p:nvPr/>
        </p:nvSpPr>
        <p:spPr>
          <a:xfrm>
            <a:off x="6100763" y="-6899"/>
            <a:ext cx="6099175" cy="3753275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ru-RU" sz="5000" b="1" dirty="0"/>
              <a:t>Изоляция</a:t>
            </a:r>
          </a:p>
          <a:p>
            <a:pPr algn="r"/>
            <a:endParaRPr lang="ru-RU" sz="4800" b="1" dirty="0"/>
          </a:p>
          <a:p>
            <a:pPr algn="r"/>
            <a:endParaRPr lang="ru-RU" sz="4800" b="1" dirty="0"/>
          </a:p>
          <a:p>
            <a:pPr algn="r"/>
            <a:endParaRPr lang="ru-RU" sz="4800" b="1" dirty="0"/>
          </a:p>
          <a:p>
            <a:pPr algn="r"/>
            <a:endParaRPr lang="en-US" sz="4800" b="1" dirty="0"/>
          </a:p>
        </p:txBody>
      </p:sp>
      <p:sp>
        <p:nvSpPr>
          <p:cNvPr id="104" name="Title 1">
            <a:extLst>
              <a:ext uri="{FF2B5EF4-FFF2-40B4-BE49-F238E27FC236}">
                <a16:creationId xmlns:a16="http://schemas.microsoft.com/office/drawing/2014/main" id="{5BC6A602-563A-4F2E-8189-47491546AE8F}"/>
              </a:ext>
            </a:extLst>
          </p:cNvPr>
          <p:cNvSpPr txBox="1">
            <a:spLocks/>
          </p:cNvSpPr>
          <p:nvPr/>
        </p:nvSpPr>
        <p:spPr>
          <a:xfrm>
            <a:off x="6105526" y="3423822"/>
            <a:ext cx="6099175" cy="3429882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ru-RU" sz="5000" b="1" dirty="0"/>
              <a:t>предсказуемость</a:t>
            </a:r>
            <a:endParaRPr lang="en-US" sz="5000" b="1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9012CAB-5CFE-477B-A43B-B4FB99FEC60B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20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940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18A58EDA-766A-4676-9FCA-A613E501EA1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151" r="4321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4E245-D0C1-4E24-9464-DC3AC44DEA21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21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5434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612B81D-BF6C-4A8C-83C1-98454BBE0F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aws lambda Поддерживает языки</a:t>
            </a:r>
          </a:p>
        </p:txBody>
      </p:sp>
      <p:sp>
        <p:nvSpPr>
          <p:cNvPr id="24" name="Freeform 5">
            <a:extLst>
              <a:ext uri="{FF2B5EF4-FFF2-40B4-BE49-F238E27FC236}">
                <a16:creationId xmlns:a16="http://schemas.microsoft.com/office/drawing/2014/main" id="{91D0B925-2B82-4283-9A4B-26D75B37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6" name="Freeform 14">
            <a:extLst>
              <a:ext uri="{FF2B5EF4-FFF2-40B4-BE49-F238E27FC236}">
                <a16:creationId xmlns:a16="http://schemas.microsoft.com/office/drawing/2014/main" id="{9CA437C7-84DA-4869-8B01-ED2D78490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08E49678-F167-49BE-9F7A-693F682C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989AB63-E648-40F0-97A1-A5B87C1E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36F692CF-7BBB-46E8-ACFF-93EFB545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563285BC-98B3-4A2A-A616-5C357EB14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366F05B3-3344-4BA6-878B-9E4383540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55782A78-EE5F-4FC6-9497-EFDB57950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9ED5AE6-D5B8-4FDE-AF61-AEBE1C34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104FBD67-AA20-4E2C-A0DB-A1402FE4A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F097E4-BDA7-4C1C-8EBF-054455E6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0F92AA45-5A4B-450D-B699-8DD0728B1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6642BB7-23F8-4490-93A3-FC1493AD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7CC61F0B-A9CB-4BBB-AE84-50A8DAA5F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1CCF85E9-8BF1-4390-8430-93CF67C49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C12D5937-83B8-44DB-92EE-F8CE39628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8F70DE7D-2944-4F28-94F4-DB5FF366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0275C592-D23A-4D17-A5D0-1CB0A63C2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6E6A99D6-C0BF-40C0-BA07-7B60B3008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52DC88DB-D650-4294-944B-43B5CAB7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AD45E2EA-A847-4EF1-BFFC-BE40296C6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BDB920C9-FFFE-4273-B2A5-A065D243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EE1355A7-015B-447B-8540-4191EAFA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4443849-1476-409B-BC52-22EE2D88F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42081A51-7D07-419B-9B62-0CCBBDC7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9CD47CE7-D458-4E21-8924-2AA0E9ED1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DCE023FD-9F08-4439-8FF3-52EA7A984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A828C8C7-54EA-42D6-9CEE-49852B27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934EA16-F0C9-4D15-84BF-E83A81D6B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7B3FD5BE-A781-4490-AE3F-E5650DF6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B6A60DCE-BCDB-4F06-BAF8-4DC5591F2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DD8E6559-4AA5-488E-839C-44B9ABE26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F764FF6-87D9-4563-B257-0901F5C04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FB52E1AD-28FF-4199-B00E-A426860CE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EED0001C-A0BE-455E-B3DE-7896C92D7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19FC06C-2C6A-47E2-B879-A0EF4123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CA8873BC-1926-4114-BE10-E14FF64B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1439012-3E51-4D74-9FF2-780C87DB0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035FC7B3-BF05-4E37-882C-2A791A49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A7C567FF-44E4-4C58-959F-28D7826C3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FB56B76F-8C76-4947-888A-75F5E92EF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B18A492E-231C-4B89-B11A-A1CE7E165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127E4F73-4A9F-4AA2-A6B8-3145A87A8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3B2AC0D9-242E-4D92-B102-221EBD6F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AA83426A-015F-4B17-9820-E6D76A383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70">
              <a:extLst>
                <a:ext uri="{FF2B5EF4-FFF2-40B4-BE49-F238E27FC236}">
                  <a16:creationId xmlns:a16="http://schemas.microsoft.com/office/drawing/2014/main" id="{9C41F0A8-7466-4B03-9EE0-4A5D15176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BD6F7B8C-9482-4E23-AA7F-9411BF837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72">
              <a:extLst>
                <a:ext uri="{FF2B5EF4-FFF2-40B4-BE49-F238E27FC236}">
                  <a16:creationId xmlns:a16="http://schemas.microsoft.com/office/drawing/2014/main" id="{0EE1D4E2-E92F-440B-A775-9B80D9AA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66C2472-0C84-4CEA-A6E9-5BC5A3DB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74">
              <a:extLst>
                <a:ext uri="{FF2B5EF4-FFF2-40B4-BE49-F238E27FC236}">
                  <a16:creationId xmlns:a16="http://schemas.microsoft.com/office/drawing/2014/main" id="{0FF2AFF3-F889-4A9E-AEC1-FA94331B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E1E652F4-2AFF-4616-9615-64FC697C4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76">
              <a:extLst>
                <a:ext uri="{FF2B5EF4-FFF2-40B4-BE49-F238E27FC236}">
                  <a16:creationId xmlns:a16="http://schemas.microsoft.com/office/drawing/2014/main" id="{D78ED91D-C9D7-49CA-8718-8E7351F7E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F4F29D0E-CB4D-43FB-8EFF-447A147C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78">
              <a:extLst>
                <a:ext uri="{FF2B5EF4-FFF2-40B4-BE49-F238E27FC236}">
                  <a16:creationId xmlns:a16="http://schemas.microsoft.com/office/drawing/2014/main" id="{6B1D77EC-50A5-4994-A389-65C777068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2CDEEE6-A2B4-45C0-B942-66306583B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1F83B12D-91B8-4D06-9DBC-0607226B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A25594B9-1F75-4E14-AF9B-806D06683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E447488-CCC0-4267-BD73-6DC2775B1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B7E2176D-B76F-494D-AEE5-BC0E445D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BD50096-36E6-4DE9-AEB8-A360216DC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0D6F891C-00E0-46CF-8138-64A70AEEA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4D117AD0-1882-4AD9-A765-EDB9B21C5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DDFCFFB0-2E4B-4B50-9297-42B1F1D5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F66C79DB-E90E-4192-9A64-34FA2EB5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143FC299-982A-4307-97E4-00A1BDAE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3A76C799-63FA-4767-A0FA-E018EF6E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F22B23C3-FCEF-4BFC-AD03-17D92E07A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EBF5C56D-9DBE-454E-A584-422E5FB2F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4608B5A8-9FAA-4DC0-87FC-F4D879AB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B279D37-02D4-4925-B2DD-3765F65F7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9E72009F-1FFC-4EDB-9C18-EB0F5E8B9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91FA6C71-6237-4ED8-A9BE-D15AC111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ED2DD310-9B69-442B-89C0-37F7412DD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>
              <a:extLst>
                <a:ext uri="{FF2B5EF4-FFF2-40B4-BE49-F238E27FC236}">
                  <a16:creationId xmlns:a16="http://schemas.microsoft.com/office/drawing/2014/main" id="{4F9FE545-059E-4996-9E84-BCE18A735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Connector 99">
              <a:extLst>
                <a:ext uri="{FF2B5EF4-FFF2-40B4-BE49-F238E27FC236}">
                  <a16:creationId xmlns:a16="http://schemas.microsoft.com/office/drawing/2014/main" id="{36849649-2DB2-427D-B6CB-9CFB032BF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D1BAB73D-2CD4-48CF-8299-CB2B8F087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B156630B-D53F-46CB-BC27-BEB8138CB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4FEC10B1-AF32-4C41-B84C-FEC99614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D7EDD4C7-FBEF-4868-96E8-214EE6C78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3E79D291-029D-40DE-B44A-B52781E9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A8677C5F-1BF8-4733-9E39-A570EC8F0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 descr="Logo, company name&#10;&#10;Description automatically generated">
            <a:extLst>
              <a:ext uri="{FF2B5EF4-FFF2-40B4-BE49-F238E27FC236}">
                <a16:creationId xmlns:a16="http://schemas.microsoft.com/office/drawing/2014/main" id="{27B04724-94CA-493E-9F5E-AB1C3CB4C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013" y="1633529"/>
            <a:ext cx="4676460" cy="4796368"/>
          </a:xfrm>
          <a:prstGeom prst="rect">
            <a:avLst/>
          </a:prstGeom>
        </p:spPr>
      </p:pic>
      <p:sp>
        <p:nvSpPr>
          <p:cNvPr id="107" name="Content Placeholder 2">
            <a:extLst>
              <a:ext uri="{FF2B5EF4-FFF2-40B4-BE49-F238E27FC236}">
                <a16:creationId xmlns:a16="http://schemas.microsoft.com/office/drawing/2014/main" id="{06B8ACC7-93D7-4F6A-8DD7-F05B13540003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22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5089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2381-2F86-4611-BED2-D1780A74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38701"/>
            <a:ext cx="12188825" cy="20175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000" b="1" dirty="0"/>
              <a:t>aws lambda</a:t>
            </a:r>
            <a:br>
              <a:rPr lang="ru-RU" sz="5000" b="1" dirty="0"/>
            </a:br>
            <a:endParaRPr lang="ru-RU" sz="5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D1276C-9E11-412D-A447-F9102A4E0F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6774" y="632017"/>
            <a:ext cx="9615276" cy="420668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D4071C8-A3A2-404B-A3DB-C350C864E07A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23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069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02381-2F86-4611-BED2-D1780A7473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87642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5000" b="1" dirty="0"/>
              <a:t>Интеграция</a:t>
            </a:r>
            <a:r>
              <a:rPr lang="en-US" sz="5000" b="1" dirty="0"/>
              <a:t> с aws lambda</a:t>
            </a:r>
            <a:br>
              <a:rPr lang="en-US" sz="5000" b="1" dirty="0"/>
            </a:br>
            <a:endParaRPr lang="en-US" sz="50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19A2947-CDE6-4426-B580-0C65BBEF3A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501" y="1625944"/>
            <a:ext cx="10650124" cy="460617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04B0D6B-EE95-45A7-9386-DACFC0269B95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24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72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CE374-FA2C-45A6-A9FF-3408A38F8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104659"/>
            <a:ext cx="12192000" cy="19087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 dirty="0"/>
              <a:t>Одновременные выполнения</a:t>
            </a:r>
            <a:br>
              <a:rPr lang="ru-RU" sz="5000" b="1" dirty="0"/>
            </a:br>
            <a:endParaRPr lang="en-US" sz="5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85950-C215-479F-A08B-6EC71E7D39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43" y="391949"/>
            <a:ext cx="11154340" cy="471271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04F5F49-5752-4CBA-8568-38355031590F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25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0097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1DC230-1FDC-4230-9FDB-F8426C070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7"/>
            <a:ext cx="12192000" cy="1608124"/>
          </a:xfrm>
        </p:spPr>
        <p:txBody>
          <a:bodyPr>
            <a:normAutofit/>
          </a:bodyPr>
          <a:lstStyle/>
          <a:p>
            <a:pPr algn="ctr"/>
            <a:r>
              <a:rPr lang="ru-RU" sz="5000" b="1" dirty="0"/>
              <a:t>Уровни изоляции</a:t>
            </a:r>
            <a:endParaRPr lang="en-US" sz="5000" b="1" dirty="0"/>
          </a:p>
        </p:txBody>
      </p:sp>
      <p:pic>
        <p:nvPicPr>
          <p:cNvPr id="10" name="Content Placeholder 4">
            <a:extLst>
              <a:ext uri="{FF2B5EF4-FFF2-40B4-BE49-F238E27FC236}">
                <a16:creationId xmlns:a16="http://schemas.microsoft.com/office/drawing/2014/main" id="{FB0CEEF7-A1BA-4277-80E8-CEF8742E6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463" y="1633108"/>
            <a:ext cx="9710211" cy="483083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49CFDB-4823-4C1F-A3A5-F21AFA2D6215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26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5612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FF728-E68B-422B-8F92-C4CE7609B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512" y="366579"/>
            <a:ext cx="5592606" cy="97632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000" b="1" dirty="0"/>
              <a:t>AWS Firecracker</a:t>
            </a:r>
          </a:p>
        </p:txBody>
      </p:sp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740EAD23-2EB5-4A0F-903F-AC1C7DF875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2284" y="2025178"/>
            <a:ext cx="5233300" cy="3924974"/>
          </a:xfrm>
          <a:prstGeom prst="rect">
            <a:avLst/>
          </a:prstGeom>
        </p:spPr>
      </p:pic>
      <p:sp>
        <p:nvSpPr>
          <p:cNvPr id="98" name="Content Placeholder 2">
            <a:extLst>
              <a:ext uri="{FF2B5EF4-FFF2-40B4-BE49-F238E27FC236}">
                <a16:creationId xmlns:a16="http://schemas.microsoft.com/office/drawing/2014/main" id="{E72B1B38-8CB2-467C-85D8-EF30B4511EDA}"/>
              </a:ext>
            </a:extLst>
          </p:cNvPr>
          <p:cNvSpPr txBox="1">
            <a:spLocks/>
          </p:cNvSpPr>
          <p:nvPr/>
        </p:nvSpPr>
        <p:spPr>
          <a:xfrm>
            <a:off x="550453" y="1744713"/>
            <a:ext cx="5412205" cy="51822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ru-RU" sz="2500" b="1" dirty="0"/>
              <a:t>Микро виртуальная машина</a:t>
            </a:r>
          </a:p>
          <a:p>
            <a:r>
              <a:rPr lang="ru-RU" sz="2500" b="1" dirty="0"/>
              <a:t>Загрузка </a:t>
            </a:r>
            <a:r>
              <a:rPr lang="en-US" sz="2500" b="1" dirty="0"/>
              <a:t>&lt;</a:t>
            </a:r>
            <a:r>
              <a:rPr lang="ru-RU" sz="2500" b="1" dirty="0"/>
              <a:t> 125мс</a:t>
            </a:r>
          </a:p>
          <a:p>
            <a:r>
              <a:rPr lang="ru-RU" sz="2500" b="1" dirty="0"/>
              <a:t>5 МБ расход памяти</a:t>
            </a:r>
          </a:p>
          <a:p>
            <a:r>
              <a:rPr lang="en-US" sz="2500" b="1" dirty="0"/>
              <a:t>AWS Lambda </a:t>
            </a:r>
            <a:r>
              <a:rPr lang="ru-RU" sz="2500" b="1" dirty="0"/>
              <a:t>и </a:t>
            </a:r>
            <a:r>
              <a:rPr lang="en-US" sz="2500" b="1" dirty="0"/>
              <a:t>Fargate</a:t>
            </a:r>
            <a:endParaRPr lang="ru-RU" sz="2500" b="1" dirty="0"/>
          </a:p>
          <a:p>
            <a:r>
              <a:rPr lang="ru-RU" sz="2500" b="1" dirty="0"/>
              <a:t>Тысячи </a:t>
            </a:r>
            <a:r>
              <a:rPr lang="en-US" sz="2500" b="1" dirty="0"/>
              <a:t>VM</a:t>
            </a:r>
            <a:r>
              <a:rPr lang="ru-RU" sz="2500" b="1" dirty="0"/>
              <a:t> на одном сервере</a:t>
            </a:r>
            <a:endParaRPr lang="en-US" sz="2500" b="1" dirty="0"/>
          </a:p>
          <a:p>
            <a:endParaRPr lang="en-US" sz="2500" b="1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061F662-9C78-466D-98AB-48280D4E037E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27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99067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81FFE-D636-4276-BD66-DB55F28FC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135255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5000" b="1" dirty="0"/>
              <a:t>Уровни изоляции </a:t>
            </a:r>
            <a:r>
              <a:rPr lang="en-US" sz="5000" b="1" dirty="0"/>
              <a:t>c firecracker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1F9A03-8828-468D-91D5-84206C3103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4866" y="1726539"/>
            <a:ext cx="9162268" cy="458113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835FB51-AD43-4E7F-BF63-F2641B00D71C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28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60578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6E007-88E3-41C1-AC0F-15D40D67F9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1177" y="648929"/>
            <a:ext cx="3982061" cy="37368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ru-RU" sz="4800" b="1" dirty="0"/>
              <a:t>«Наивная»</a:t>
            </a:r>
            <a:r>
              <a:rPr lang="en-US" sz="4800" b="1" dirty="0"/>
              <a:t> </a:t>
            </a:r>
            <a:r>
              <a:rPr lang="ru-RU" sz="4800" b="1" dirty="0"/>
              <a:t>компоновка функций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F944B-D1C0-48B5-8CF2-C10C38C61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967" y="1415460"/>
            <a:ext cx="6590456" cy="402707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5AED177-DF74-4CCE-B1B7-058B8734E647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29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6590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1C41E-3650-4721-A2DD-4FAFA07E6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212621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7000" b="1" dirty="0"/>
              <a:t>ЦЕЛЬ</a:t>
            </a:r>
          </a:p>
        </p:txBody>
      </p:sp>
      <p:pic>
        <p:nvPicPr>
          <p:cNvPr id="9" name="Picture 8" descr="Icon&#10;&#10;Description automatically generated">
            <a:extLst>
              <a:ext uri="{FF2B5EF4-FFF2-40B4-BE49-F238E27FC236}">
                <a16:creationId xmlns:a16="http://schemas.microsoft.com/office/drawing/2014/main" id="{65C70FE6-DE2F-4926-9EEB-8657BA962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690853"/>
            <a:ext cx="5471927" cy="547192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2847347-1356-412D-B066-5463FD2484A1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02759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CD7EE-F538-4821-88A3-F8DC34159B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ru-RU" sz="3000" b="1" dirty="0"/>
              <a:t>Статическое мультиплексирование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9A8997B-12BA-444A-BC8E-61FC762AC9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2474" y="2114295"/>
            <a:ext cx="5344290" cy="364499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75D2A59-173D-46E4-AEE0-4319C70E3C06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30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483366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4DB29-9953-46DC-AA7F-1D00E6F01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7577" y="4562167"/>
            <a:ext cx="9241213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700" b="1" dirty="0"/>
              <a:t>Идеальная масштабируемость:</a:t>
            </a:r>
            <a:br>
              <a:rPr lang="ru-RU" sz="3700" b="1" dirty="0"/>
            </a:br>
            <a:r>
              <a:rPr lang="ru-RU" sz="3700" b="1" dirty="0"/>
              <a:t>1. пропускная способность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71FEA3-B440-454F-81D4-81699BCAC4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7577" y="643464"/>
            <a:ext cx="9241213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A49DA2E-07EF-4B05-A230-F4A133A5CAFD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31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3580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99264-1822-4185-B1E9-5D115A7127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6977" y="4562167"/>
            <a:ext cx="9422413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3700" b="1" dirty="0"/>
              <a:t>Идеальная масштабируемость:</a:t>
            </a:r>
            <a:br>
              <a:rPr lang="ru-RU" sz="3700" b="1" dirty="0"/>
            </a:br>
            <a:r>
              <a:rPr lang="ru-RU" sz="3700" b="1" dirty="0"/>
              <a:t>2. задержки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B9D07E-DDF1-4118-8829-D49FAD52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977" y="643464"/>
            <a:ext cx="9422413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115EBC2-7E07-4E08-9F39-8290FA1104B9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32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36732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1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9185E5-1BA9-4DCB-899A-5BB7C1C703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ru-RU" sz="4800" b="1" dirty="0"/>
              <a:t>Холодный старт</a:t>
            </a: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91D0B925-2B82-4283-9A4B-26D75B37C1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97" name="Freeform 14">
            <a:extLst>
              <a:ext uri="{FF2B5EF4-FFF2-40B4-BE49-F238E27FC236}">
                <a16:creationId xmlns:a16="http://schemas.microsoft.com/office/drawing/2014/main" id="{9CA437C7-84DA-4869-8B01-ED2D78490B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17">
            <a:extLst>
              <a:ext uri="{FF2B5EF4-FFF2-40B4-BE49-F238E27FC236}">
                <a16:creationId xmlns:a16="http://schemas.microsoft.com/office/drawing/2014/main" id="{08E49678-F167-49BE-9F7A-693F682C2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989AB63-E648-40F0-97A1-A5B87C1ED7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6F692CF-7BBB-46E8-ACFF-93EFB5450D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63285BC-98B3-4A2A-A616-5C357EB14D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66F05B3-3344-4BA6-878B-9E4383540D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5782A78-EE5F-4FC6-9497-EFDB579502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9ED5AE6-D5B8-4FDE-AF61-AEBE1C347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104FBD67-AA20-4E2C-A0DB-A1402FE4A1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CBF097E4-BDA7-4C1C-8EBF-054455E611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F92AA45-5A4B-450D-B699-8DD0728B13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6642BB7-23F8-4490-93A3-FC1493AD2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7CC61F0B-A9CB-4BBB-AE84-50A8DAA5FF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CCF85E9-8BF1-4390-8430-93CF67C497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12D5937-83B8-44DB-92EE-F8CE396281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8F70DE7D-2944-4F28-94F4-DB5FF3665A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0275C592-D23A-4D17-A5D0-1CB0A63C2E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6E6A99D6-C0BF-40C0-BA07-7B60B3008C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52DC88DB-D650-4294-944B-43B5CAB75E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AD45E2EA-A847-4EF1-BFFC-BE40296C66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BDB920C9-FFFE-4273-B2A5-A065D24314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EE1355A7-015B-447B-8540-4191EAFA77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443849-1476-409B-BC52-22EE2D88F94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2081A51-7D07-419B-9B62-0CCBBDC70D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9CD47CE7-D458-4E21-8924-2AA0E9ED1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CE023FD-9F08-4439-8FF3-52EA7A9843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828C8C7-54EA-42D6-9CEE-49852B270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0934EA16-F0C9-4D15-84BF-E83A81D6B0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7B3FD5BE-A781-4490-AE3F-E5650DF668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B6A60DCE-BCDB-4F06-BAF8-4DC5591F23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DD8E6559-4AA5-488E-839C-44B9ABE260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1F764FF6-87D9-4563-B257-0901F5C04E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B52E1AD-28FF-4199-B00E-A426860CE3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EED0001C-A0BE-455E-B3DE-7896C92D7A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319FC06C-2C6A-47E2-B879-A0EF41237B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CA8873BC-1926-4114-BE10-E14FF64B0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51439012-3E51-4D74-9FF2-780C87DB02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35FC7B3-BF05-4E37-882C-2A791A49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A7C567FF-44E4-4C58-959F-28D7826C36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FB56B76F-8C76-4947-888A-75F5E92EF8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B18A492E-231C-4B89-B11A-A1CE7E1658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127E4F73-4A9F-4AA2-A6B8-3145A87A836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B2AC0D9-242E-4D92-B102-221EBD6F98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AA83426A-015F-4B17-9820-E6D76A3837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9C41F0A8-7466-4B03-9EE0-4A5D151768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BD6F7B8C-9482-4E23-AA7F-9411BF83752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0EE1D4E2-E92F-440B-A775-9B80D9AA0F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B66C2472-0C84-4CEA-A6E9-5BC5A3DB30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0FF2AFF3-F889-4A9E-AEC1-FA94331B41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E1E652F4-2AFF-4616-9615-64FC697C40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D78ED91D-C9D7-49CA-8718-8E7351F7E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F4F29D0E-CB4D-43FB-8EFF-447A147C14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6B1D77EC-50A5-4994-A389-65C777068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2CDEEE6-A2B4-45C0-B942-66306583B5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1F83B12D-91B8-4D06-9DBC-0607226B5D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A25594B9-1F75-4E14-AF9B-806D06683B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6E447488-CCC0-4267-BD73-6DC2775B1A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B7E2176D-B76F-494D-AEE5-BC0E445D8C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BD50096-36E6-4DE9-AEB8-A360216DC2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0D6F891C-00E0-46CF-8138-64A70AEEA2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4D117AD0-1882-4AD9-A765-EDB9B21C53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DDFCFFB0-2E4B-4B50-9297-42B1F1D5D5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F66C79DB-E90E-4192-9A64-34FA2EB5D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143FC299-982A-4307-97E4-00A1BDAEB7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A76C799-63FA-4767-A0FA-E018EF6EE2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F22B23C3-FCEF-4BFC-AD03-17D92E07A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EBF5C56D-9DBE-454E-A584-422E5FB2F8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4608B5A8-9FAA-4DC0-87FC-F4D879ABE8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3B279D37-02D4-4925-B2DD-3765F65F7E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9E72009F-1FFC-4EDB-9C18-EB0F5E8B9E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91FA6C71-6237-4ED8-A9BE-D15AC11116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D2DD310-9B69-442B-89C0-37F7412DDA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4F9FE545-059E-4996-9E84-BCE18A735D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36849649-2DB2-427D-B6CB-9CFB032BFC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D1BAB73D-2CD4-48CF-8299-CB2B8F087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B156630B-D53F-46CB-BC27-BEB8138CB5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FEC10B1-AF32-4C41-B84C-FEC99614BD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D7EDD4C7-FBEF-4868-96E8-214EE6C782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3E79D291-029D-40DE-B44A-B52781E970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A8677C5F-1BF8-4733-9E39-A570EC8F02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AE1F4D3-01B7-4F60-8842-C346D98597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0059" y="2746375"/>
            <a:ext cx="2379255" cy="2400786"/>
          </a:xfrm>
          <a:prstGeom prst="rect">
            <a:avLst/>
          </a:prstGeom>
        </p:spPr>
      </p:pic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B15F0B82-689E-4032-9539-568F24CACAE5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33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95239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A6AA71-FE38-4FD3-8125-A99F0EA28C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4000" b="1" dirty="0"/>
              <a:t>Холодный старт</a:t>
            </a:r>
            <a:endParaRPr lang="ru-RU" sz="4000" dirty="0"/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B77A13E0-040D-4526-963B-91E0E980320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26" r="1" b="7950"/>
          <a:stretch/>
        </p:blipFill>
        <p:spPr>
          <a:xfrm>
            <a:off x="922867" y="645517"/>
            <a:ext cx="10346266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48BD50D-ACA3-4746-9657-0253F81CE449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34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510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48EAE7-28FA-4152-AC75-F1499B4907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4000" b="1" dirty="0"/>
              <a:t>Горячий старт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A17374-7625-4571-9C98-4202833545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290" r="1" b="8652"/>
          <a:stretch/>
        </p:blipFill>
        <p:spPr>
          <a:xfrm>
            <a:off x="922867" y="645517"/>
            <a:ext cx="10346266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3584891-A19A-4DEF-9CC2-28D9709D85F8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35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6307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0DA1FC7-624B-464A-9C95-DEA85A5E6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6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4800" b="1" dirty="0"/>
              <a:t>Холодный старт: сравнение</a:t>
            </a: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C9E3B668-D60C-4FE2-85EE-D8D9066EB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810" y="1424263"/>
            <a:ext cx="6921364" cy="4014390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D0FD953-A778-4056-AC27-342DCD5C672F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36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3328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104C5A-577B-42A0-B787-52191B0242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2" y="1442431"/>
            <a:ext cx="6282266" cy="38969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3000" b="1" dirty="0"/>
              <a:t>Период без запросов, приводящий к холодному старту составляет:</a:t>
            </a:r>
          </a:p>
          <a:p>
            <a:pPr marL="0" indent="0">
              <a:buNone/>
            </a:pPr>
            <a:endParaRPr lang="ru-RU" sz="3000" b="1" dirty="0"/>
          </a:p>
          <a:p>
            <a:pPr marL="0" indent="0">
              <a:buNone/>
            </a:pPr>
            <a:r>
              <a:rPr lang="en-US" sz="3000" b="1" dirty="0"/>
              <a:t>~</a:t>
            </a:r>
            <a:r>
              <a:rPr lang="ru-RU" sz="3000" b="1" dirty="0"/>
              <a:t> 25-60 минут</a:t>
            </a:r>
            <a:endParaRPr lang="en-US" sz="3000" b="1" dirty="0"/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99D7BDDC-7F5E-43C2-824A-1FE38956F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936" y="1442431"/>
            <a:ext cx="3445714" cy="389693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E7AC3BD-57C1-437A-B568-EF8486EB5B1D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37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52736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7A5023-9D63-4CDF-AC42-6F28DA614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0983" y="639097"/>
            <a:ext cx="3352255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ru-RU" sz="4100" b="1" dirty="0"/>
              <a:t>Прогрев одного обработчика</a:t>
            </a:r>
          </a:p>
        </p:txBody>
      </p:sp>
      <p:pic>
        <p:nvPicPr>
          <p:cNvPr id="5" name="Picture 4" descr="Text, letter&#10;&#10;Description automatically generated">
            <a:extLst>
              <a:ext uri="{FF2B5EF4-FFF2-40B4-BE49-F238E27FC236}">
                <a16:creationId xmlns:a16="http://schemas.microsoft.com/office/drawing/2014/main" id="{80B55FF3-5DB9-4206-A26F-F2E7A80E66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5542"/>
          <a:stretch/>
        </p:blipFill>
        <p:spPr>
          <a:xfrm>
            <a:off x="629810" y="2181096"/>
            <a:ext cx="6921364" cy="2500724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2105A972-2DD4-491D-B380-FBD98FCBB5A2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38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5549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BEA9AF1-EF35-4EC4-862B-93C14919B5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CC8C66A-B6C9-4146-9B11-73BA7E3C0ED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122" r="6033"/>
          <a:stretch/>
        </p:blipFill>
        <p:spPr>
          <a:xfrm>
            <a:off x="516466" y="10"/>
            <a:ext cx="11159068" cy="6857990"/>
          </a:xfrm>
          <a:custGeom>
            <a:avLst/>
            <a:gdLst/>
            <a:ahLst/>
            <a:cxnLst/>
            <a:rect l="l" t="t" r="r" b="b"/>
            <a:pathLst>
              <a:path w="11159068" h="6858000">
                <a:moveTo>
                  <a:pt x="1192024" y="0"/>
                </a:moveTo>
                <a:cubicBezTo>
                  <a:pt x="1192024" y="0"/>
                  <a:pt x="1192024" y="0"/>
                  <a:pt x="9967044" y="0"/>
                </a:cubicBezTo>
                <a:cubicBezTo>
                  <a:pt x="10713854" y="942975"/>
                  <a:pt x="11159068" y="2138363"/>
                  <a:pt x="11159068" y="3433763"/>
                </a:cubicBezTo>
                <a:cubicBezTo>
                  <a:pt x="11159068" y="4724400"/>
                  <a:pt x="10718641" y="5915025"/>
                  <a:pt x="9971831" y="6858000"/>
                </a:cubicBezTo>
                <a:cubicBezTo>
                  <a:pt x="9971831" y="6858000"/>
                  <a:pt x="9971831" y="6858000"/>
                  <a:pt x="1187237" y="6858000"/>
                </a:cubicBezTo>
                <a:cubicBezTo>
                  <a:pt x="440427" y="5915025"/>
                  <a:pt x="0" y="4724400"/>
                  <a:pt x="0" y="3433763"/>
                </a:cubicBezTo>
                <a:cubicBezTo>
                  <a:pt x="0" y="2138363"/>
                  <a:pt x="445214" y="942975"/>
                  <a:pt x="1192024" y="0"/>
                </a:cubicBezTo>
                <a:close/>
              </a:path>
            </a:pathLst>
          </a:cu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CAC34D9-D187-4E6A-859E-4CA0213B9C23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39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348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73B81-D870-4ECA-92CC-1410C750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ru-RU" sz="5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работает AWS Serverless</a:t>
            </a:r>
            <a:endParaRPr lang="ru-RU" sz="5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3A66C-A7FD-49AC-84CD-29FC2A05707D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92199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888620-5B3D-47B0-B934-31CB34AC4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5087072"/>
            <a:ext cx="11146082" cy="78123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3500" b="1" dirty="0"/>
              <a:t>Асинхронная обработка данных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31B982-BC3C-4D9C-9D9E-01F02AA90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7855" y="989693"/>
            <a:ext cx="8333114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F5E812B-589C-4578-A7C6-DFE2A8122A11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40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193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9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AB6974-C378-4C7B-BA5F-13CD5C2E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/>
              <a:t>Эксперимент с очередями</a:t>
            </a:r>
          </a:p>
        </p:txBody>
      </p:sp>
      <p:pic>
        <p:nvPicPr>
          <p:cNvPr id="5" name="Picture 4" descr="Funnel chart&#10;&#10;Description automatically generated">
            <a:extLst>
              <a:ext uri="{FF2B5EF4-FFF2-40B4-BE49-F238E27FC236}">
                <a16:creationId xmlns:a16="http://schemas.microsoft.com/office/drawing/2014/main" id="{D7B47449-7939-470F-BE58-216C0F7256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89" y="643464"/>
            <a:ext cx="10446589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72BD60-A978-41FF-99D0-E55970539EFE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41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313308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572D113-0269-4D78-A077-E0F804829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ru-RU" sz="4000" b="1" dirty="0"/>
              <a:t>Обработка </a:t>
            </a:r>
            <a:r>
              <a:rPr lang="en-US" sz="4000" b="1" dirty="0"/>
              <a:t>100 000 SQS </a:t>
            </a:r>
            <a:r>
              <a:rPr lang="ru-RU" sz="4000" b="1" dirty="0"/>
              <a:t>сообщений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09769C-613B-4B86-850A-2A9DAB8A08D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7949"/>
          <a:stretch/>
        </p:blipFill>
        <p:spPr>
          <a:xfrm>
            <a:off x="922867" y="645517"/>
            <a:ext cx="10346266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304EBB8-F850-47F4-9240-9571AACA1373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42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7337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84689B-ED7C-4506-994B-7899BE46D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/>
              <a:t>CPU </a:t>
            </a:r>
            <a:r>
              <a:rPr lang="ru-RU" sz="4000" b="1" dirty="0"/>
              <a:t>нагрузка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4BF207-F678-406E-9EA7-2859F007D81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7949"/>
          <a:stretch/>
        </p:blipFill>
        <p:spPr>
          <a:xfrm>
            <a:off x="922867" y="645517"/>
            <a:ext cx="10346266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E05A1B2-1C09-42FA-B27F-E91C73D9844E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43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16726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670D5E-9428-49A1-B838-0694065E81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38133"/>
            <a:ext cx="12188825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ru-RU" sz="3300" b="1" dirty="0"/>
              <a:t>Скорость обработки зависит от объема памяти</a:t>
            </a:r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64D67B0B-852C-4F94-BA27-0ACEE976EE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903" y="645517"/>
            <a:ext cx="9404194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EB4957-F29A-40AA-8040-563624E5815A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44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5647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Picture 54">
            <a:extLst>
              <a:ext uri="{FF2B5EF4-FFF2-40B4-BE49-F238E27FC236}">
                <a16:creationId xmlns:a16="http://schemas.microsoft.com/office/drawing/2014/main" id="{18BD78ED-75E1-4879-B369-BC61F7C45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973B81-D870-4ECA-92CC-1410C75000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62399" y="2013856"/>
            <a:ext cx="7197726" cy="36684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ru-RU" sz="5000" b="1" dirty="0"/>
              <a:t>Реализация автоматизированных тестов</a:t>
            </a:r>
            <a:br>
              <a:rPr lang="ru-RU" sz="5000" b="1" dirty="0"/>
            </a:br>
            <a:r>
              <a:rPr lang="ru-RU" sz="5000" b="1" dirty="0"/>
              <a:t> 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6886D21F-B492-4A18-95BB-E53635C7B35B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45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62645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icture 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D81437-4ABC-40C3-B43C-FB654E41F8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2933" y="453813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dirty="0"/>
              <a:t>AWS web-Console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1C09F3B3-9E0F-4E24-AB95-797A54773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2467"/>
          <a:stretch/>
        </p:blipFill>
        <p:spPr>
          <a:xfrm>
            <a:off x="922867" y="645517"/>
            <a:ext cx="10346266" cy="37381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99" name="Content Placeholder 2">
            <a:extLst>
              <a:ext uri="{FF2B5EF4-FFF2-40B4-BE49-F238E27FC236}">
                <a16:creationId xmlns:a16="http://schemas.microsoft.com/office/drawing/2014/main" id="{92D86DA5-7E11-4B66-B837-159CE07452AD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043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9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D331A0-1ABD-448B-AD90-CB00100EEA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452" y="408711"/>
            <a:ext cx="1766657" cy="60430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3500" b="1" dirty="0"/>
              <a:t>AWS CLI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261DF24-9D63-4B5B-8C76-8E6E89A925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0767" y="289203"/>
            <a:ext cx="9733036" cy="6277807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F3127BE-410B-45CF-9FAD-A8E1AF951CBA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3867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442E56-9823-48FC-9D60-445062B2D8A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" b="2369"/>
          <a:stretch/>
        </p:blipFill>
        <p:spPr>
          <a:xfrm>
            <a:off x="7552837" y="975"/>
            <a:ext cx="4635988" cy="685800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39B2B72C-92E1-4695-909C-32E0C7B1B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27011DA-0867-4801-8718-4FEB3681AD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7537" y="2535129"/>
            <a:ext cx="2778125" cy="89445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800" b="1" dirty="0"/>
              <a:t>AWS SDK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9B2C6AB-3C57-46EB-AD04-27A4DF8FC6BC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55233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64F1D2-A2FA-42C9-816F-BB0B245929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UI </a:t>
            </a:r>
            <a:r>
              <a:rPr lang="ru-RU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тест</a:t>
            </a:r>
            <a:endParaRPr lang="en-US" b="1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26BCD446-3AE7-4141-B67E-8647C06385F0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5751847" y="1873045"/>
            <a:ext cx="4726905" cy="193695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@Test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public void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epamTest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() {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    open("https://www.epam.com/");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    screenshot("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epam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-home-page");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   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assertThat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(title(), </a:t>
            </a:r>
            <a:r>
              <a:rPr kumimoji="0" lang="en-US" altLang="en-US" b="0" i="0" u="none" strike="noStrike" cap="none" normalizeH="0" baseline="0" dirty="0" err="1">
                <a:ln>
                  <a:noFill/>
                </a:ln>
                <a:effectLst/>
                <a:latin typeface="JetBrains Mono"/>
              </a:rPr>
              <a:t>containsString</a:t>
            </a: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(“EPAM"));</a:t>
            </a:r>
            <a:b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}</a:t>
            </a:r>
            <a:endParaRPr kumimoji="0" lang="en-US" altLang="en-US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17" name="Graphic 16" descr="Projector screen">
            <a:extLst>
              <a:ext uri="{FF2B5EF4-FFF2-40B4-BE49-F238E27FC236}">
                <a16:creationId xmlns:a16="http://schemas.microsoft.com/office/drawing/2014/main" id="{4D1325D6-684B-4409-9086-9E1E23DF0C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38600" y="0"/>
            <a:ext cx="8153400" cy="682942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61EA268C-BC1C-4C1D-A816-A098BB8E5BFE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92647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AA32A-6526-4C2D-B5BC-17ADA4080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 b="1" dirty="0"/>
              <a:t>архитектура</a:t>
            </a:r>
          </a:p>
        </p:txBody>
      </p:sp>
      <p:pic>
        <p:nvPicPr>
          <p:cNvPr id="7" name="Picture 6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9C421BC3-9504-4D73-9B56-61698B4300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0" b="4990"/>
          <a:stretch/>
        </p:blipFill>
        <p:spPr>
          <a:xfrm>
            <a:off x="6076606" y="1887837"/>
            <a:ext cx="5471927" cy="307795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8926034-6C16-466A-B3BC-9143160D99F7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269987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9E8B4-6289-4079-9AA5-4A70E4C94D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4562167"/>
            <a:ext cx="10905069" cy="115037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Синхронное выполнение</a:t>
            </a:r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258CD1AF-FCCB-4697-95EB-39B28D514C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554" y="643464"/>
            <a:ext cx="10029260" cy="3604072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C2C81BE-85FA-43A9-BA30-44EAB2550F41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50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304928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DC5A39-2D40-4203-A5F8-67CB21C43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Параллельное выполнение в 8 потоков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2312B333-CB23-4A2A-B8E5-AF64AA5F9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6606" y="795772"/>
            <a:ext cx="5471927" cy="52620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F12CB88-DC5A-4830-9693-A6256141E149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51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86027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74862-F404-4AB2-8D8A-0BA72DBC6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/>
              <a:t>Параллельное выполнение в aws lambda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659BFAD-3742-49C9-B778-F9A293AC0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3262" y="639097"/>
            <a:ext cx="3038614" cy="557543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4C279C1-A4DA-45A8-B3B0-3338C7F79CAE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52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450327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70599E-2268-483C-A3F1-0FC0DE6242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92" r="16763"/>
          <a:stretch/>
        </p:blipFill>
        <p:spPr>
          <a:xfrm>
            <a:off x="7552837" y="975"/>
            <a:ext cx="4635988" cy="6858000"/>
          </a:xfrm>
          <a:prstGeom prst="rect">
            <a:avLst/>
          </a:prstGeom>
        </p:spPr>
      </p:pic>
      <p:pic>
        <p:nvPicPr>
          <p:cNvPr id="15" name="Picture 11">
            <a:extLst>
              <a:ext uri="{FF2B5EF4-FFF2-40B4-BE49-F238E27FC236}">
                <a16:creationId xmlns:a16="http://schemas.microsoft.com/office/drawing/2014/main" id="{39B2B72C-92E1-4695-909C-32E0C7B1B9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38D975-0445-4972-AFFD-D5C0D9256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441" y="1047565"/>
            <a:ext cx="6904396" cy="1786876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ru-RU" sz="4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Какие системные библиотеки </a:t>
            </a:r>
            <a:br>
              <a:rPr lang="en-US" sz="4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ru-RU" sz="4000" b="1" i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необходимы?</a:t>
            </a:r>
            <a:endParaRPr lang="en-US" sz="40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044EB7C-0649-4D2F-A35B-B42A99EE1EFF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53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915743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BDB981E-058C-4E28-B848-39C9EB6FE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ru-RU" b="1" i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Как упаковать тесты?</a:t>
            </a:r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1">
            <a:extLst>
              <a:ext uri="{FF2B5EF4-FFF2-40B4-BE49-F238E27FC236}">
                <a16:creationId xmlns:a16="http://schemas.microsoft.com/office/drawing/2014/main" id="{BBA33841-B2C9-4F84-AE62-DE946277521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4988658" y="1150076"/>
            <a:ext cx="6517543" cy="4557849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lang="ru-RU" sz="3000" b="1" dirty="0">
                <a:latin typeface="JetBrains Mono"/>
              </a:rPr>
              <a:t>build.gradle</a:t>
            </a:r>
            <a:endParaRPr lang="en-US" altLang="en-US" sz="3000" b="1" dirty="0">
              <a:latin typeface="JetBrains Mono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lang="en-US" altLang="en-US" sz="2100" dirty="0">
              <a:latin typeface="JetBrains Mono"/>
            </a:endParaRP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shadowJar </a:t>
            </a:r>
            <a: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{</a:t>
            </a:r>
            <a:b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</a:t>
            </a: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from sourceSets.test.output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    configurations = [ project.configurations.testRuntime ]</a:t>
            </a:r>
            <a:br>
              <a:rPr kumimoji="0" lang="en-US" altLang="en-US" sz="2100" b="0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</a:br>
            <a:r>
              <a:rPr kumimoji="0" lang="en-US" altLang="en-US" sz="2100" b="1" i="0" u="none" strike="noStrike" cap="none" normalizeH="0" baseline="0" dirty="0">
                <a:ln>
                  <a:noFill/>
                </a:ln>
                <a:effectLst/>
                <a:latin typeface="JetBrains Mono"/>
              </a:rPr>
              <a:t>}</a:t>
            </a:r>
            <a:endParaRPr kumimoji="0" lang="en-US" altLang="en-US" sz="21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EF1CC6E-47EE-4EAA-9259-1FDA3C1AE5AB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54</a:t>
            </a:r>
          </a:p>
        </p:txBody>
      </p:sp>
    </p:spTree>
    <p:extLst>
      <p:ext uri="{BB962C8B-B14F-4D97-AF65-F5344CB8AC3E}">
        <p14:creationId xmlns:p14="http://schemas.microsoft.com/office/powerpoint/2010/main" val="348361484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F1B55DB-4046-414D-A2FB-1BF691DC45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4858" y="5268688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5000" b="1" i="1" dirty="0"/>
              <a:t>Как развернуть тесты?</a:t>
            </a:r>
            <a:endParaRPr lang="en-US" sz="50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9C4EF4-6755-4D7F-A199-EEDCD02B8E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35193"/>
          <a:stretch/>
        </p:blipFill>
        <p:spPr>
          <a:xfrm>
            <a:off x="456142" y="548438"/>
            <a:ext cx="11248272" cy="406406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3AE2F48-C05A-4578-89AE-782CC0F9F9A3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55</a:t>
            </a:r>
          </a:p>
        </p:txBody>
      </p:sp>
    </p:spTree>
    <p:extLst>
      <p:ext uri="{BB962C8B-B14F-4D97-AF65-F5344CB8AC3E}">
        <p14:creationId xmlns:p14="http://schemas.microsoft.com/office/powerpoint/2010/main" val="208871249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7865BB-1137-4C82-97CE-6042F85CA0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7897" y="5402561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/>
              <a:t>Настройка Lambda функции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53F22C-6ABA-4D22-B823-D81DBEEA9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310" y="397867"/>
            <a:ext cx="11344987" cy="479325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F1DE675-F1BB-4137-BDE7-786A2B249114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56</a:t>
            </a:r>
          </a:p>
        </p:txBody>
      </p:sp>
    </p:spTree>
    <p:extLst>
      <p:ext uri="{BB962C8B-B14F-4D97-AF65-F5344CB8AC3E}">
        <p14:creationId xmlns:p14="http://schemas.microsoft.com/office/powerpoint/2010/main" val="323555406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127AC1-28A3-4E28-B277-B2EEA614F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32836" y="5166783"/>
            <a:ext cx="10127192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000" b="1" dirty="0"/>
              <a:t>Настройки ChromeDriver для Lambda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BA9027-FE77-4AF9-9119-9DEE5BC470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" b="18809"/>
          <a:stretch/>
        </p:blipFill>
        <p:spPr>
          <a:xfrm>
            <a:off x="379942" y="450783"/>
            <a:ext cx="11380086" cy="4111691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1479030-85B7-4FA1-82E7-2649ED271E34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57</a:t>
            </a:r>
          </a:p>
        </p:txBody>
      </p:sp>
    </p:spTree>
    <p:extLst>
      <p:ext uri="{BB962C8B-B14F-4D97-AF65-F5344CB8AC3E}">
        <p14:creationId xmlns:p14="http://schemas.microsoft.com/office/powerpoint/2010/main" val="20722744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8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07F7D66-CD21-4866-9432-3FFF5436B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454657"/>
            <a:ext cx="12192000" cy="93134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ru-RU" sz="4000" b="1" dirty="0"/>
              <a:t>Параллельное выполнение тестов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B57B6-A244-462B-9CDD-1FA1B59D598E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6001" y="645517"/>
            <a:ext cx="10139997" cy="4556798"/>
          </a:xfrm>
          <a:prstGeom prst="roundRect">
            <a:avLst>
              <a:gd name="adj" fmla="val 4380"/>
            </a:avLst>
          </a:prstGeom>
          <a:noFill/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7BB6EB4-F7DB-4AB9-BECE-37FDD533558F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58</a:t>
            </a:r>
          </a:p>
        </p:txBody>
      </p:sp>
    </p:spTree>
    <p:extLst>
      <p:ext uri="{BB962C8B-B14F-4D97-AF65-F5344CB8AC3E}">
        <p14:creationId xmlns:p14="http://schemas.microsoft.com/office/powerpoint/2010/main" val="34411501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light spots">
            <a:extLst>
              <a:ext uri="{FF2B5EF4-FFF2-40B4-BE49-F238E27FC236}">
                <a16:creationId xmlns:a16="http://schemas.microsoft.com/office/drawing/2014/main" id="{20A520D0-11CF-4639-8537-F56A8A2FDCF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4BCB7C-A6FC-4118-9027-468ECFDE645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122197" y="3115405"/>
            <a:ext cx="7197726" cy="2421464"/>
          </a:xfrm>
        </p:spPr>
        <p:txBody>
          <a:bodyPr>
            <a:normAutofit/>
          </a:bodyPr>
          <a:lstStyle/>
          <a:p>
            <a:r>
              <a:rPr lang="en-US" b="1" dirty="0"/>
              <a:t>Thank You!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4C72DDE-E4E5-4957-AF32-ADD6911462D1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59</a:t>
            </a:r>
          </a:p>
        </p:txBody>
      </p:sp>
    </p:spTree>
    <p:extLst>
      <p:ext uri="{BB962C8B-B14F-4D97-AF65-F5344CB8AC3E}">
        <p14:creationId xmlns:p14="http://schemas.microsoft.com/office/powerpoint/2010/main" val="29399308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ru-RU" sz="5000" b="1" dirty="0"/>
              <a:t>Характеристики </a:t>
            </a:r>
            <a:r>
              <a:rPr lang="ru-RU" sz="5000" b="1" dirty="0" err="1"/>
              <a:t>serverless</a:t>
            </a:r>
            <a:endParaRPr lang="ru-RU" sz="5000" b="1" dirty="0"/>
          </a:p>
        </p:txBody>
      </p:sp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D6F9EED0-CD16-49B7-B643-098504E154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411" y="418491"/>
            <a:ext cx="2638161" cy="2638161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3707FA10-7EAB-499B-B8F3-7051C0933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370" y="418491"/>
            <a:ext cx="2638161" cy="2628053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Content Placeholder 8" descr="Icon&#10;&#10;Description automatically generated">
            <a:extLst>
              <a:ext uri="{FF2B5EF4-FFF2-40B4-BE49-F238E27FC236}">
                <a16:creationId xmlns:a16="http://schemas.microsoft.com/office/drawing/2014/main" id="{50D2E2BB-CAD5-4F0B-82F5-545F19D9EA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8321" y="3522111"/>
            <a:ext cx="3186301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7B1D606-A347-437C-8713-D022A0E31583}"/>
              </a:ext>
            </a:extLst>
          </p:cNvPr>
          <p:cNvSpPr txBox="1">
            <a:spLocks/>
          </p:cNvSpPr>
          <p:nvPr/>
        </p:nvSpPr>
        <p:spPr>
          <a:xfrm>
            <a:off x="7228320" y="6214535"/>
            <a:ext cx="3186301" cy="269242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10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Сервера – Это не наша проблема</a:t>
            </a:r>
            <a:endParaRPr lang="en-US" sz="10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99A87D7-9EBE-4025-A169-4CE272E711B0}"/>
              </a:ext>
            </a:extLst>
          </p:cNvPr>
          <p:cNvSpPr txBox="1">
            <a:spLocks/>
          </p:cNvSpPr>
          <p:nvPr/>
        </p:nvSpPr>
        <p:spPr>
          <a:xfrm>
            <a:off x="8910371" y="3068716"/>
            <a:ext cx="2638161" cy="262805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1000" b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Масштабируемость</a:t>
            </a:r>
            <a:endParaRPr lang="en-US" sz="1000" b="1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E08682-7EB6-4B4A-B528-8F0BBA06F53B}"/>
              </a:ext>
            </a:extLst>
          </p:cNvPr>
          <p:cNvSpPr txBox="1">
            <a:spLocks/>
          </p:cNvSpPr>
          <p:nvPr/>
        </p:nvSpPr>
        <p:spPr>
          <a:xfrm>
            <a:off x="6094411" y="3067705"/>
            <a:ext cx="2638161" cy="263816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1000" b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Плата за фактическое пользование</a:t>
            </a:r>
            <a:endParaRPr lang="en-US" sz="1000" b="1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373DC2A7-EDCA-427F-8CF2-BE54F248FAD5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904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Picture 70">
            <a:extLst>
              <a:ext uri="{FF2B5EF4-FFF2-40B4-BE49-F238E27FC236}">
                <a16:creationId xmlns:a16="http://schemas.microsoft.com/office/drawing/2014/main" id="{54E66219-DD19-4776-A661-5538EE74F4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EBD6EC45-6FA6-4879-9BDB-CB1428A77E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825" cy="68562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4" name="Picture 2" descr="Premium Vector | Person question icon work people illustration concept.">
            <a:extLst>
              <a:ext uri="{FF2B5EF4-FFF2-40B4-BE49-F238E27FC236}">
                <a16:creationId xmlns:a16="http://schemas.microsoft.com/office/drawing/2014/main" id="{409DCC69-DDF0-4218-AE68-46EBA6F15F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19511F09-9DF0-4B11-9EC1-F6DC66B0FA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5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BEFD716-10F7-402E-A266-7AA255C6D632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60</a:t>
            </a:r>
          </a:p>
        </p:txBody>
      </p:sp>
    </p:spTree>
    <p:extLst>
      <p:ext uri="{BB962C8B-B14F-4D97-AF65-F5344CB8AC3E}">
        <p14:creationId xmlns:p14="http://schemas.microsoft.com/office/powerpoint/2010/main" val="27704699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309F57-B331-41A7-9154-15EC2AF45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845162" cy="6858000"/>
          </a:xfrm>
          <a:custGeom>
            <a:avLst/>
            <a:gdLst>
              <a:gd name="connsiteX0" fmla="*/ 0 w 8845162"/>
              <a:gd name="connsiteY0" fmla="*/ 0 h 6858000"/>
              <a:gd name="connsiteX1" fmla="*/ 6265248 w 8845162"/>
              <a:gd name="connsiteY1" fmla="*/ 0 h 6858000"/>
              <a:gd name="connsiteX2" fmla="*/ 7537703 w 8845162"/>
              <a:gd name="connsiteY2" fmla="*/ 0 h 6858000"/>
              <a:gd name="connsiteX3" fmla="*/ 8845162 w 8845162"/>
              <a:gd name="connsiteY3" fmla="*/ 0 h 6858000"/>
              <a:gd name="connsiteX4" fmla="*/ 8845162 w 8845162"/>
              <a:gd name="connsiteY4" fmla="*/ 6858000 h 6858000"/>
              <a:gd name="connsiteX5" fmla="*/ 7537703 w 8845162"/>
              <a:gd name="connsiteY5" fmla="*/ 6858000 h 6858000"/>
              <a:gd name="connsiteX6" fmla="*/ 6265248 w 8845162"/>
              <a:gd name="connsiteY6" fmla="*/ 6858000 h 6858000"/>
              <a:gd name="connsiteX7" fmla="*/ 20957 w 8845162"/>
              <a:gd name="connsiteY7" fmla="*/ 6858000 h 6858000"/>
              <a:gd name="connsiteX8" fmla="*/ 46002 w 8845162"/>
              <a:gd name="connsiteY8" fmla="*/ 6702325 h 6858000"/>
              <a:gd name="connsiteX9" fmla="*/ 69870 w 8845162"/>
              <a:gd name="connsiteY9" fmla="*/ 6547334 h 6858000"/>
              <a:gd name="connsiteX10" fmla="*/ 93234 w 8845162"/>
              <a:gd name="connsiteY10" fmla="*/ 6391658 h 6858000"/>
              <a:gd name="connsiteX11" fmla="*/ 113237 w 8845162"/>
              <a:gd name="connsiteY11" fmla="*/ 6235295 h 6858000"/>
              <a:gd name="connsiteX12" fmla="*/ 133409 w 8845162"/>
              <a:gd name="connsiteY12" fmla="*/ 6079619 h 6858000"/>
              <a:gd name="connsiteX13" fmla="*/ 152234 w 8845162"/>
              <a:gd name="connsiteY13" fmla="*/ 5923256 h 6858000"/>
              <a:gd name="connsiteX14" fmla="*/ 168370 w 8845162"/>
              <a:gd name="connsiteY14" fmla="*/ 5768951 h 6858000"/>
              <a:gd name="connsiteX15" fmla="*/ 183667 w 8845162"/>
              <a:gd name="connsiteY15" fmla="*/ 5612589 h 6858000"/>
              <a:gd name="connsiteX16" fmla="*/ 197619 w 8845162"/>
              <a:gd name="connsiteY16" fmla="*/ 5456912 h 6858000"/>
              <a:gd name="connsiteX17" fmla="*/ 209720 w 8845162"/>
              <a:gd name="connsiteY17" fmla="*/ 5303979 h 6858000"/>
              <a:gd name="connsiteX18" fmla="*/ 221823 w 8845162"/>
              <a:gd name="connsiteY18" fmla="*/ 5148988 h 6858000"/>
              <a:gd name="connsiteX19" fmla="*/ 231908 w 8845162"/>
              <a:gd name="connsiteY19" fmla="*/ 4996055 h 6858000"/>
              <a:gd name="connsiteX20" fmla="*/ 239808 w 8845162"/>
              <a:gd name="connsiteY20" fmla="*/ 4843121 h 6858000"/>
              <a:gd name="connsiteX21" fmla="*/ 248045 w 8845162"/>
              <a:gd name="connsiteY21" fmla="*/ 4690874 h 6858000"/>
              <a:gd name="connsiteX22" fmla="*/ 254936 w 8845162"/>
              <a:gd name="connsiteY22" fmla="*/ 4539998 h 6858000"/>
              <a:gd name="connsiteX23" fmla="*/ 259811 w 8845162"/>
              <a:gd name="connsiteY23" fmla="*/ 4390493 h 6858000"/>
              <a:gd name="connsiteX24" fmla="*/ 264014 w 8845162"/>
              <a:gd name="connsiteY24" fmla="*/ 4240989 h 6858000"/>
              <a:gd name="connsiteX25" fmla="*/ 268047 w 8845162"/>
              <a:gd name="connsiteY25" fmla="*/ 4092856 h 6858000"/>
              <a:gd name="connsiteX26" fmla="*/ 269897 w 8845162"/>
              <a:gd name="connsiteY26" fmla="*/ 3946781 h 6858000"/>
              <a:gd name="connsiteX27" fmla="*/ 271913 w 8845162"/>
              <a:gd name="connsiteY27" fmla="*/ 3800705 h 6858000"/>
              <a:gd name="connsiteX28" fmla="*/ 272922 w 8845162"/>
              <a:gd name="connsiteY28" fmla="*/ 3656687 h 6858000"/>
              <a:gd name="connsiteX29" fmla="*/ 271913 w 8845162"/>
              <a:gd name="connsiteY29" fmla="*/ 3514041 h 6858000"/>
              <a:gd name="connsiteX30" fmla="*/ 271913 w 8845162"/>
              <a:gd name="connsiteY30" fmla="*/ 3372766 h 6858000"/>
              <a:gd name="connsiteX31" fmla="*/ 269897 w 8845162"/>
              <a:gd name="connsiteY31" fmla="*/ 3232863 h 6858000"/>
              <a:gd name="connsiteX32" fmla="*/ 266871 w 8845162"/>
              <a:gd name="connsiteY32" fmla="*/ 3095703 h 6858000"/>
              <a:gd name="connsiteX33" fmla="*/ 264014 w 8845162"/>
              <a:gd name="connsiteY33" fmla="*/ 2959915 h 6858000"/>
              <a:gd name="connsiteX34" fmla="*/ 260820 w 8845162"/>
              <a:gd name="connsiteY34" fmla="*/ 2826869 h 6858000"/>
              <a:gd name="connsiteX35" fmla="*/ 255946 w 8845162"/>
              <a:gd name="connsiteY35" fmla="*/ 2694510 h 6858000"/>
              <a:gd name="connsiteX36" fmla="*/ 250734 w 8845162"/>
              <a:gd name="connsiteY36" fmla="*/ 2564209 h 6858000"/>
              <a:gd name="connsiteX37" fmla="*/ 246028 w 8845162"/>
              <a:gd name="connsiteY37" fmla="*/ 2436650 h 6858000"/>
              <a:gd name="connsiteX38" fmla="*/ 232749 w 8845162"/>
              <a:gd name="connsiteY38" fmla="*/ 2187704 h 6858000"/>
              <a:gd name="connsiteX39" fmla="*/ 218630 w 8845162"/>
              <a:gd name="connsiteY39" fmla="*/ 1949046 h 6858000"/>
              <a:gd name="connsiteX40" fmla="*/ 203837 w 8845162"/>
              <a:gd name="connsiteY40" fmla="*/ 1719989 h 6858000"/>
              <a:gd name="connsiteX41" fmla="*/ 187532 w 8845162"/>
              <a:gd name="connsiteY41" fmla="*/ 1503276 h 6858000"/>
              <a:gd name="connsiteX42" fmla="*/ 170555 w 8845162"/>
              <a:gd name="connsiteY42" fmla="*/ 1296164 h 6858000"/>
              <a:gd name="connsiteX43" fmla="*/ 152234 w 8845162"/>
              <a:gd name="connsiteY43" fmla="*/ 1104140 h 6858000"/>
              <a:gd name="connsiteX44" fmla="*/ 134248 w 8845162"/>
              <a:gd name="connsiteY44" fmla="*/ 923775 h 6858000"/>
              <a:gd name="connsiteX45" fmla="*/ 116263 w 8845162"/>
              <a:gd name="connsiteY45" fmla="*/ 757811 h 6858000"/>
              <a:gd name="connsiteX46" fmla="*/ 99286 w 8845162"/>
              <a:gd name="connsiteY46" fmla="*/ 605564 h 6858000"/>
              <a:gd name="connsiteX47" fmla="*/ 83149 w 8845162"/>
              <a:gd name="connsiteY47" fmla="*/ 470461 h 6858000"/>
              <a:gd name="connsiteX48" fmla="*/ 67853 w 8845162"/>
              <a:gd name="connsiteY48" fmla="*/ 348389 h 6858000"/>
              <a:gd name="connsiteX49" fmla="*/ 55078 w 8845162"/>
              <a:gd name="connsiteY49" fmla="*/ 245519 h 6858000"/>
              <a:gd name="connsiteX50" fmla="*/ 42976 w 8845162"/>
              <a:gd name="connsiteY50" fmla="*/ 159108 h 6858000"/>
              <a:gd name="connsiteX51" fmla="*/ 25662 w 8845162"/>
              <a:gd name="connsiteY51" fmla="*/ 40464 h 6858000"/>
              <a:gd name="connsiteX52" fmla="*/ 19779 w 8845162"/>
              <a:gd name="connsiteY52" fmla="*/ 2 h 6858000"/>
              <a:gd name="connsiteX53" fmla="*/ 26532 w 8845162"/>
              <a:gd name="connsiteY53" fmla="*/ 2 h 6858000"/>
              <a:gd name="connsiteX54" fmla="*/ 26532 w 8845162"/>
              <a:gd name="connsiteY54" fmla="*/ 1 h 6858000"/>
              <a:gd name="connsiteX55" fmla="*/ 0 w 8845162"/>
              <a:gd name="connsiteY55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8845162" h="6858000">
                <a:moveTo>
                  <a:pt x="0" y="0"/>
                </a:moveTo>
                <a:lnTo>
                  <a:pt x="6265248" y="0"/>
                </a:lnTo>
                <a:lnTo>
                  <a:pt x="7537703" y="0"/>
                </a:lnTo>
                <a:lnTo>
                  <a:pt x="8845162" y="0"/>
                </a:lnTo>
                <a:lnTo>
                  <a:pt x="8845162" y="6858000"/>
                </a:lnTo>
                <a:lnTo>
                  <a:pt x="7537703" y="6858000"/>
                </a:lnTo>
                <a:lnTo>
                  <a:pt x="6265248" y="6858000"/>
                </a:lnTo>
                <a:lnTo>
                  <a:pt x="20957" y="6858000"/>
                </a:lnTo>
                <a:lnTo>
                  <a:pt x="46002" y="6702325"/>
                </a:lnTo>
                <a:lnTo>
                  <a:pt x="69870" y="6547334"/>
                </a:lnTo>
                <a:lnTo>
                  <a:pt x="93234" y="6391658"/>
                </a:lnTo>
                <a:lnTo>
                  <a:pt x="113237" y="6235295"/>
                </a:lnTo>
                <a:lnTo>
                  <a:pt x="133409" y="6079619"/>
                </a:lnTo>
                <a:lnTo>
                  <a:pt x="152234" y="5923256"/>
                </a:lnTo>
                <a:lnTo>
                  <a:pt x="168370" y="5768951"/>
                </a:lnTo>
                <a:lnTo>
                  <a:pt x="183667" y="5612589"/>
                </a:lnTo>
                <a:lnTo>
                  <a:pt x="197619" y="5456912"/>
                </a:lnTo>
                <a:lnTo>
                  <a:pt x="209720" y="5303979"/>
                </a:lnTo>
                <a:lnTo>
                  <a:pt x="221823" y="5148988"/>
                </a:lnTo>
                <a:lnTo>
                  <a:pt x="231908" y="4996055"/>
                </a:lnTo>
                <a:lnTo>
                  <a:pt x="239808" y="4843121"/>
                </a:lnTo>
                <a:lnTo>
                  <a:pt x="248045" y="4690874"/>
                </a:lnTo>
                <a:lnTo>
                  <a:pt x="254936" y="4539998"/>
                </a:lnTo>
                <a:lnTo>
                  <a:pt x="259811" y="4390493"/>
                </a:lnTo>
                <a:lnTo>
                  <a:pt x="264014" y="4240989"/>
                </a:lnTo>
                <a:lnTo>
                  <a:pt x="268047" y="4092856"/>
                </a:lnTo>
                <a:lnTo>
                  <a:pt x="269897" y="3946781"/>
                </a:lnTo>
                <a:lnTo>
                  <a:pt x="271913" y="3800705"/>
                </a:lnTo>
                <a:lnTo>
                  <a:pt x="272922" y="3656687"/>
                </a:lnTo>
                <a:lnTo>
                  <a:pt x="271913" y="3514041"/>
                </a:lnTo>
                <a:lnTo>
                  <a:pt x="271913" y="3372766"/>
                </a:lnTo>
                <a:lnTo>
                  <a:pt x="269897" y="3232863"/>
                </a:lnTo>
                <a:lnTo>
                  <a:pt x="266871" y="3095703"/>
                </a:lnTo>
                <a:lnTo>
                  <a:pt x="264014" y="2959915"/>
                </a:lnTo>
                <a:lnTo>
                  <a:pt x="260820" y="2826869"/>
                </a:lnTo>
                <a:lnTo>
                  <a:pt x="255946" y="2694510"/>
                </a:lnTo>
                <a:lnTo>
                  <a:pt x="250734" y="2564209"/>
                </a:lnTo>
                <a:lnTo>
                  <a:pt x="246028" y="2436650"/>
                </a:lnTo>
                <a:lnTo>
                  <a:pt x="232749" y="2187704"/>
                </a:lnTo>
                <a:lnTo>
                  <a:pt x="218630" y="1949046"/>
                </a:lnTo>
                <a:lnTo>
                  <a:pt x="203837" y="1719989"/>
                </a:lnTo>
                <a:lnTo>
                  <a:pt x="187532" y="1503276"/>
                </a:lnTo>
                <a:lnTo>
                  <a:pt x="170555" y="1296164"/>
                </a:lnTo>
                <a:lnTo>
                  <a:pt x="152234" y="1104140"/>
                </a:lnTo>
                <a:lnTo>
                  <a:pt x="134248" y="923775"/>
                </a:lnTo>
                <a:lnTo>
                  <a:pt x="116263" y="757811"/>
                </a:lnTo>
                <a:lnTo>
                  <a:pt x="99286" y="605564"/>
                </a:lnTo>
                <a:lnTo>
                  <a:pt x="83149" y="470461"/>
                </a:lnTo>
                <a:lnTo>
                  <a:pt x="67853" y="348389"/>
                </a:lnTo>
                <a:lnTo>
                  <a:pt x="55078" y="245519"/>
                </a:lnTo>
                <a:lnTo>
                  <a:pt x="42976" y="159108"/>
                </a:lnTo>
                <a:lnTo>
                  <a:pt x="25662" y="40464"/>
                </a:lnTo>
                <a:lnTo>
                  <a:pt x="19779" y="2"/>
                </a:lnTo>
                <a:lnTo>
                  <a:pt x="26532" y="2"/>
                </a:lnTo>
                <a:lnTo>
                  <a:pt x="26532" y="1"/>
                </a:lnTo>
                <a:lnTo>
                  <a:pt x="0" y="1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2F8B98-AA63-4611-9097-8A1DB7341D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666" y="24493"/>
            <a:ext cx="7120419" cy="1360714"/>
          </a:xfrm>
        </p:spPr>
        <p:txBody>
          <a:bodyPr>
            <a:normAutofit/>
          </a:bodyPr>
          <a:lstStyle/>
          <a:p>
            <a:r>
              <a:rPr lang="ru-RU" sz="5000" b="1" dirty="0"/>
              <a:t>ЦЕНА (пример)</a:t>
            </a:r>
            <a:endParaRPr lang="en-US" sz="5000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92530-1984-4016-A91D-CC204BE01E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667" y="1047566"/>
            <a:ext cx="7120419" cy="5834928"/>
          </a:xfrm>
        </p:spPr>
        <p:txBody>
          <a:bodyPr>
            <a:normAutofit/>
          </a:bodyPr>
          <a:lstStyle/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Количество тестов: </a:t>
            </a:r>
            <a:r>
              <a:rPr lang="ru-RU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1000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Выделяемая память:</a:t>
            </a:r>
            <a:r>
              <a:rPr lang="en-US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1024 МБ 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rgbClr val="00B05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Средняя продолжительность каждого теста: 30 секунд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Количество запусков в день: 2</a:t>
            </a:r>
            <a:endParaRPr lang="en-US" sz="14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Количество запусков в месяц:</a:t>
            </a:r>
            <a:endParaRPr lang="en-US" sz="14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1000 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отдельных тестов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2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запуска в день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 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дней в месяце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60000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запусков в месяц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Данное число подпадает под уровень бесплатного пользования.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Общая продолжительность выполнения:</a:t>
            </a:r>
            <a:endParaRPr lang="en-US" sz="14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30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секунд выполнения одной лямбды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х 60000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запусков в месяц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1800000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секунд в месяц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За вычетом уровня бесплатного пользования:</a:t>
            </a:r>
            <a:endParaRPr lang="en-US" sz="14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1800000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секунд в месяц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- 400000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бесплатных ГБ‑секунд вычислений в месяц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1400000 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секунд в месяц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b="1" dirty="0">
                <a:solidFill>
                  <a:srgbClr val="00B05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Стоимость вычислений по продолжительности выполнения функций:</a:t>
            </a:r>
            <a:endParaRPr lang="en-US" sz="1400" b="1" dirty="0">
              <a:solidFill>
                <a:srgbClr val="00B05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0,0000166667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USD за каждую гигабайт-секунду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1400000 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секунд в месяц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</a:t>
            </a: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= 23.33 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USD в месяц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 ~ </a:t>
            </a:r>
            <a:r>
              <a:rPr lang="ru-RU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650 [UAH в месяц</a:t>
            </a:r>
            <a:r>
              <a:rPr lang="en-US" sz="1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]</a:t>
            </a:r>
          </a:p>
          <a:p>
            <a:pPr marL="0" indent="0">
              <a:lnSpc>
                <a:spcPct val="90000"/>
              </a:lnSpc>
              <a:buNone/>
            </a:pPr>
            <a:endParaRPr lang="en-US" sz="1400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E9A324-5953-44D9-B78B-04484F33AC72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61</a:t>
            </a:r>
          </a:p>
        </p:txBody>
      </p:sp>
    </p:spTree>
    <p:extLst>
      <p:ext uri="{BB962C8B-B14F-4D97-AF65-F5344CB8AC3E}">
        <p14:creationId xmlns:p14="http://schemas.microsoft.com/office/powerpoint/2010/main" val="38489962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5CD3F74-E054-4AD3-9B3A-0FCEC4154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ru-RU" b="1"/>
              <a:t>Полезные ссылки</a:t>
            </a:r>
            <a:endParaRPr lang="en-US" b="1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896E9-3133-4AE2-9B34-D18B8946B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0"/>
            <a:ext cx="6517543" cy="6858000"/>
          </a:xfrm>
        </p:spPr>
        <p:txBody>
          <a:bodyPr>
            <a:normAutofit/>
          </a:bodyPr>
          <a:lstStyle/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Serverless: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https://aws.amazon.com/serverless/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AWS FAQs:</a:t>
            </a:r>
            <a:endParaRPr lang="en-US" sz="15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https://aws.amazon.com/faqs/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Михаил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Шилков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Serverless под капотом: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https://youtu.be/9Hx5n4ogZLs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Marco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Lüthy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headless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Chrome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/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Chromium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AWS Lambda: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https://github.com/adieuadieu/serverless-chrome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Noah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Isaacson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Builds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Xvfb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binary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run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15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on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AWS lambda: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https://github.com/nisaacson/aws-lambda-xvfb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inden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Wes Couch &amp; Kurt Waechter – Scaling Selenium to infinity using </a:t>
            </a:r>
            <a:r>
              <a:rPr lang="ru-RU" sz="15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AWS Lambda:</a:t>
            </a:r>
            <a:endParaRPr lang="en-US" sz="15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Aft>
                <a:spcPts val="0"/>
              </a:spcAft>
              <a:buNone/>
            </a:pPr>
            <a:r>
              <a:rPr lang="ru-RU" sz="15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https://youtu.be/pnYui-Ua-_s</a:t>
            </a:r>
            <a:endParaRPr lang="en-US" sz="1500" u="sng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Aft>
                <a:spcPts val="0"/>
              </a:spcAft>
              <a:buNone/>
            </a:pPr>
            <a:r>
              <a:rPr lang="en-US" sz="1500" dirty="0">
                <a:latin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https://github.com/blackboard/lambda-selenium</a:t>
            </a:r>
            <a:endParaRPr lang="en-US" sz="1500" u="sng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spcAft>
                <a:spcPts val="0"/>
              </a:spcAft>
              <a:buNone/>
            </a:pPr>
            <a:endParaRPr lang="en-US" sz="15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lnSpc>
                <a:spcPct val="90000"/>
              </a:lnSpc>
              <a:buNone/>
            </a:pPr>
            <a:r>
              <a:rPr lang="uk-UA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Андрій Макаренко - </a:t>
            </a:r>
            <a:r>
              <a:rPr lang="ru-RU" sz="1500" dirty="0">
                <a:latin typeface="Calibri" panose="020F0502020204030204" pitchFamily="34" charset="0"/>
                <a:cs typeface="Times New Roman" panose="02020603050405020304" pitchFamily="18" charset="0"/>
              </a:rPr>
              <a:t>Serverless автоматизация на примере AWS Lambda </a:t>
            </a:r>
            <a:r>
              <a:rPr lang="en-US" sz="1500" dirty="0">
                <a:hlinkClick r:id="rId10"/>
              </a:rPr>
              <a:t>https://github.com/makarey/lambda-selenium</a:t>
            </a:r>
            <a:r>
              <a:rPr lang="uk-UA" sz="1500" dirty="0"/>
              <a:t> </a:t>
            </a:r>
            <a:endParaRPr lang="en-US" sz="1500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FF8AE06-CCB2-4A0C-A9AD-8DFA56CCA210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en-US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62</a:t>
            </a:r>
          </a:p>
        </p:txBody>
      </p:sp>
    </p:spTree>
    <p:extLst>
      <p:ext uri="{BB962C8B-B14F-4D97-AF65-F5344CB8AC3E}">
        <p14:creationId xmlns:p14="http://schemas.microsoft.com/office/powerpoint/2010/main" val="525110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7" y="1756147"/>
            <a:ext cx="5076230" cy="260101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 dirty="0" err="1"/>
              <a:t>Функция</a:t>
            </a:r>
            <a:r>
              <a:rPr lang="en-US" sz="4800" b="1" dirty="0"/>
              <a:t> </a:t>
            </a:r>
            <a:r>
              <a:rPr lang="en-US" sz="4800" b="1" dirty="0" err="1"/>
              <a:t>как</a:t>
            </a:r>
            <a:r>
              <a:rPr lang="en-US" sz="4800" b="1" dirty="0"/>
              <a:t> </a:t>
            </a:r>
            <a:r>
              <a:rPr lang="en-US" sz="4800" b="1" dirty="0" err="1"/>
              <a:t>сервис</a:t>
            </a:r>
            <a:endParaRPr lang="en-US" sz="4800" b="1" dirty="0"/>
          </a:p>
        </p:txBody>
      </p:sp>
      <p:pic>
        <p:nvPicPr>
          <p:cNvPr id="11" name="Content Placeholder 10" descr="Logo&#10;&#10;Description automatically generated">
            <a:extLst>
              <a:ext uri="{FF2B5EF4-FFF2-40B4-BE49-F238E27FC236}">
                <a16:creationId xmlns:a16="http://schemas.microsoft.com/office/drawing/2014/main" id="{DAA24ACC-71C8-4E86-9D33-E9FFA2769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1903" y="448508"/>
            <a:ext cx="2380669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2" name="Picture 21" descr="Icon&#10;&#10;Description automatically generated">
            <a:extLst>
              <a:ext uri="{FF2B5EF4-FFF2-40B4-BE49-F238E27FC236}">
                <a16:creationId xmlns:a16="http://schemas.microsoft.com/office/drawing/2014/main" id="{673A6D5A-AFF3-4D08-A33F-6011F7DF7A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0371" y="448508"/>
            <a:ext cx="2692424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7AA79D8A-DC6F-4D6D-87A6-FADB5C546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2537" y="3601358"/>
            <a:ext cx="2966858" cy="2692424"/>
          </a:xfrm>
          <a:prstGeom prst="roundRect">
            <a:avLst>
              <a:gd name="adj" fmla="val 6267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7B1D606-A347-437C-8713-D022A0E31583}"/>
              </a:ext>
            </a:extLst>
          </p:cNvPr>
          <p:cNvSpPr txBox="1">
            <a:spLocks/>
          </p:cNvSpPr>
          <p:nvPr/>
        </p:nvSpPr>
        <p:spPr>
          <a:xfrm>
            <a:off x="6351902" y="3152850"/>
            <a:ext cx="2380669" cy="27614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3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AWS lambda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99A87D7-9EBE-4025-A169-4CE272E711B0}"/>
              </a:ext>
            </a:extLst>
          </p:cNvPr>
          <p:cNvSpPr txBox="1">
            <a:spLocks/>
          </p:cNvSpPr>
          <p:nvPr/>
        </p:nvSpPr>
        <p:spPr>
          <a:xfrm>
            <a:off x="7392537" y="6302735"/>
            <a:ext cx="2966858" cy="279114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3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Azure functions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E08682-7EB6-4B4A-B528-8F0BBA06F53B}"/>
              </a:ext>
            </a:extLst>
          </p:cNvPr>
          <p:cNvSpPr txBox="1">
            <a:spLocks/>
          </p:cNvSpPr>
          <p:nvPr/>
        </p:nvSpPr>
        <p:spPr>
          <a:xfrm>
            <a:off x="8910371" y="3152851"/>
            <a:ext cx="2692424" cy="276148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3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GCP </a:t>
            </a:r>
            <a:r>
              <a:rPr lang="ru-RU" sz="13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Functions</a:t>
            </a:r>
            <a:endParaRPr lang="en-US" sz="13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FB85343-E4FC-4268-B2A0-33BADB31E6E8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7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918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1" y="609600"/>
            <a:ext cx="4681873" cy="1456267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ru-RU" sz="5000" b="1" dirty="0"/>
              <a:t>Возможные сценарии</a:t>
            </a:r>
          </a:p>
        </p:txBody>
      </p:sp>
      <p:pic>
        <p:nvPicPr>
          <p:cNvPr id="6" name="Content Placeholder 5" descr="Icon&#10;&#10;Description automatically generated">
            <a:extLst>
              <a:ext uri="{FF2B5EF4-FFF2-40B4-BE49-F238E27FC236}">
                <a16:creationId xmlns:a16="http://schemas.microsoft.com/office/drawing/2014/main" id="{5FEC33BF-7880-4F47-BA6A-B53795664F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-1"/>
          <a:stretch/>
        </p:blipFill>
        <p:spPr>
          <a:xfrm>
            <a:off x="5959325" y="2806240"/>
            <a:ext cx="2902538" cy="2902537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5246E7E7-64C4-4836-BCA3-4BE32B0D912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63" r="2" b="10566"/>
          <a:stretch/>
        </p:blipFill>
        <p:spPr>
          <a:xfrm>
            <a:off x="8055588" y="-3863"/>
            <a:ext cx="4132754" cy="3445946"/>
          </a:xfrm>
          <a:custGeom>
            <a:avLst/>
            <a:gdLst/>
            <a:ahLst/>
            <a:cxnLst/>
            <a:rect l="l" t="t" r="r" b="b"/>
            <a:pathLst>
              <a:path w="4638368" h="3867534">
                <a:moveTo>
                  <a:pt x="303228" y="0"/>
                </a:moveTo>
                <a:lnTo>
                  <a:pt x="4638368" y="0"/>
                </a:lnTo>
                <a:lnTo>
                  <a:pt x="4638368" y="2952747"/>
                </a:lnTo>
                <a:lnTo>
                  <a:pt x="4585825" y="3013864"/>
                </a:lnTo>
                <a:cubicBezTo>
                  <a:pt x="4103088" y="3538671"/>
                  <a:pt x="3410622" y="3867534"/>
                  <a:pt x="2641346" y="3867534"/>
                </a:cubicBezTo>
                <a:cubicBezTo>
                  <a:pt x="1182571" y="3867534"/>
                  <a:pt x="0" y="2684963"/>
                  <a:pt x="0" y="1226188"/>
                </a:cubicBezTo>
                <a:cubicBezTo>
                  <a:pt x="0" y="815907"/>
                  <a:pt x="93544" y="427475"/>
                  <a:pt x="260466" y="81056"/>
                </a:cubicBezTo>
                <a:close/>
              </a:path>
            </a:pathLst>
          </a:custGeom>
        </p:spPr>
      </p:pic>
      <p:pic>
        <p:nvPicPr>
          <p:cNvPr id="20" name="Picture 19" descr="Icon&#10;&#10;Description automatically generated">
            <a:extLst>
              <a:ext uri="{FF2B5EF4-FFF2-40B4-BE49-F238E27FC236}">
                <a16:creationId xmlns:a16="http://schemas.microsoft.com/office/drawing/2014/main" id="{CD97A151-67B5-4225-B369-65362859AE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92" r="-5" b="7847"/>
          <a:stretch/>
        </p:blipFill>
        <p:spPr>
          <a:xfrm>
            <a:off x="8888133" y="4144246"/>
            <a:ext cx="3302966" cy="2717299"/>
          </a:xfrm>
          <a:custGeom>
            <a:avLst/>
            <a:gdLst/>
            <a:ahLst/>
            <a:cxnLst/>
            <a:rect l="l" t="t" r="r" b="b"/>
            <a:pathLst>
              <a:path w="3039855" h="2500842">
                <a:moveTo>
                  <a:pt x="1663658" y="0"/>
                </a:moveTo>
                <a:cubicBezTo>
                  <a:pt x="2180490" y="0"/>
                  <a:pt x="2642278" y="235674"/>
                  <a:pt x="2947417" y="605417"/>
                </a:cubicBezTo>
                <a:lnTo>
                  <a:pt x="3039855" y="729032"/>
                </a:lnTo>
                <a:lnTo>
                  <a:pt x="3039855" y="2500842"/>
                </a:lnTo>
                <a:lnTo>
                  <a:pt x="226952" y="2500842"/>
                </a:lnTo>
                <a:lnTo>
                  <a:pt x="155401" y="2366679"/>
                </a:lnTo>
                <a:cubicBezTo>
                  <a:pt x="55691" y="2153127"/>
                  <a:pt x="0" y="1914896"/>
                  <a:pt x="0" y="1663658"/>
                </a:cubicBezTo>
                <a:cubicBezTo>
                  <a:pt x="0" y="744845"/>
                  <a:pt x="744845" y="0"/>
                  <a:pt x="1663658" y="0"/>
                </a:cubicBezTo>
                <a:close/>
              </a:path>
            </a:pathLst>
          </a:cu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E7B1D606-A347-437C-8713-D022A0E31583}"/>
              </a:ext>
            </a:extLst>
          </p:cNvPr>
          <p:cNvSpPr txBox="1">
            <a:spLocks/>
          </p:cNvSpPr>
          <p:nvPr/>
        </p:nvSpPr>
        <p:spPr>
          <a:xfrm>
            <a:off x="5145895" y="4144246"/>
            <a:ext cx="813430" cy="33319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13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таймер</a:t>
            </a:r>
            <a:endParaRPr lang="en-US" sz="1300" b="1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5E08682-7EB6-4B4A-B528-8F0BBA06F53B}"/>
              </a:ext>
            </a:extLst>
          </p:cNvPr>
          <p:cNvSpPr txBox="1">
            <a:spLocks/>
          </p:cNvSpPr>
          <p:nvPr/>
        </p:nvSpPr>
        <p:spPr>
          <a:xfrm>
            <a:off x="7957615" y="6122541"/>
            <a:ext cx="930518" cy="30627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ru-RU" sz="13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очередь</a:t>
            </a:r>
          </a:p>
        </p:txBody>
      </p:sp>
      <p:sp>
        <p:nvSpPr>
          <p:cNvPr id="272" name="Title 1">
            <a:extLst>
              <a:ext uri="{FF2B5EF4-FFF2-40B4-BE49-F238E27FC236}">
                <a16:creationId xmlns:a16="http://schemas.microsoft.com/office/drawing/2014/main" id="{09514D23-CF43-47B6-9052-0715352B7720}"/>
              </a:ext>
            </a:extLst>
          </p:cNvPr>
          <p:cNvSpPr txBox="1">
            <a:spLocks/>
          </p:cNvSpPr>
          <p:nvPr/>
        </p:nvSpPr>
        <p:spPr>
          <a:xfrm>
            <a:off x="7234854" y="1067995"/>
            <a:ext cx="813430" cy="333193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  <a:effectLst/>
        </p:spPr>
        <p:txBody>
          <a:bodyPr vert="horz" wrap="square" lIns="91440" tIns="45720" rIns="91440" bIns="45720" rtlCol="0" anchor="ctr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sz="1300" b="1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254EA0B-C269-48C3-AC06-61A99B451E06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8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0443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7E0566-DD76-4F3F-A67F-47EC2AE5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4" y="639097"/>
            <a:ext cx="4789678" cy="374663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b="1"/>
              <a:t>Распределение нагрузки в пуле ресурсов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17FD93-E2C3-4AEA-B52F-479A16E8B4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606" y="1053369"/>
            <a:ext cx="5471927" cy="4746895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9AC067C-C6C3-436E-B1DE-288364FE56F3}"/>
              </a:ext>
            </a:extLst>
          </p:cNvPr>
          <p:cNvSpPr txBox="1">
            <a:spLocks/>
          </p:cNvSpPr>
          <p:nvPr/>
        </p:nvSpPr>
        <p:spPr>
          <a:xfrm>
            <a:off x="1" y="5974673"/>
            <a:ext cx="967666" cy="883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Char char="•"/>
              <a:defRPr sz="12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spcAft>
                <a:spcPts val="0"/>
              </a:spcAft>
              <a:buNone/>
            </a:pPr>
            <a:r>
              <a:rPr lang="ru-RU" sz="3000" dirty="0">
                <a:solidFill>
                  <a:schemeClr val="accent5">
                    <a:lumMod val="60000"/>
                    <a:lumOff val="40000"/>
                  </a:schemeClr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9</a:t>
            </a:r>
            <a:endParaRPr lang="en-US" sz="3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065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A0D51BCB-0419-432E-B7F1-25548446A62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E8D3305-1D9D-4BC8-A40F-6F8AE50BD76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F08B90B-70ED-4539-9C14-FB2728D9064F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65</TotalTime>
  <Words>721</Words>
  <Application>Microsoft Office PowerPoint</Application>
  <PresentationFormat>Widescreen</PresentationFormat>
  <Paragraphs>207</Paragraphs>
  <Slides>62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8" baseType="lpstr">
      <vt:lpstr>Arial</vt:lpstr>
      <vt:lpstr>Calibri</vt:lpstr>
      <vt:lpstr>Calibri Light</vt:lpstr>
      <vt:lpstr>JetBrains Mono</vt:lpstr>
      <vt:lpstr>MainBrandingFont</vt:lpstr>
      <vt:lpstr>Celestial</vt:lpstr>
      <vt:lpstr>Serverless автоматизация на примере AWS Lambda</vt:lpstr>
      <vt:lpstr>план</vt:lpstr>
      <vt:lpstr>ЦЕЛЬ</vt:lpstr>
      <vt:lpstr>как работает AWS Serverless</vt:lpstr>
      <vt:lpstr>архитектура</vt:lpstr>
      <vt:lpstr>Характеристики serverless</vt:lpstr>
      <vt:lpstr>Функция как сервис</vt:lpstr>
      <vt:lpstr>Возможные сценарии</vt:lpstr>
      <vt:lpstr>Распределение нагрузки в пуле ресурсов</vt:lpstr>
      <vt:lpstr>Распределение нагрузки в пуле ресурсов</vt:lpstr>
      <vt:lpstr>Распределение нагрузки в пуле ресурсов</vt:lpstr>
      <vt:lpstr>Распределение нагрузки в пуле ресурсов</vt:lpstr>
      <vt:lpstr>Распределение нагрузки в пуле ресурсов</vt:lpstr>
      <vt:lpstr>Распределение нагрузки в пуле ресурсов</vt:lpstr>
      <vt:lpstr>Распределение нагрузки в пуле ресурсов</vt:lpstr>
      <vt:lpstr>Распределение нагрузки в пуле ресурсов</vt:lpstr>
      <vt:lpstr>Распределение нагрузки в пуле ресурсов</vt:lpstr>
      <vt:lpstr>Сервер, VM, контейнер, процесс, задача</vt:lpstr>
      <vt:lpstr>Компромисс</vt:lpstr>
      <vt:lpstr>Эффективность    </vt:lpstr>
      <vt:lpstr>PowerPoint Presentation</vt:lpstr>
      <vt:lpstr>aws lambda Поддерживает языки</vt:lpstr>
      <vt:lpstr>aws lambda </vt:lpstr>
      <vt:lpstr>Интеграция с aws lambda </vt:lpstr>
      <vt:lpstr>Одновременные выполнения </vt:lpstr>
      <vt:lpstr>Уровни изоляции</vt:lpstr>
      <vt:lpstr>AWS Firecracker</vt:lpstr>
      <vt:lpstr>Уровни изоляции c firecracker</vt:lpstr>
      <vt:lpstr>«Наивная» компоновка функций</vt:lpstr>
      <vt:lpstr>Статическое мультиплексирование</vt:lpstr>
      <vt:lpstr>Идеальная масштабируемость: 1. пропускная способность</vt:lpstr>
      <vt:lpstr>Идеальная масштабируемость: 2. задержки</vt:lpstr>
      <vt:lpstr>Холодный старт</vt:lpstr>
      <vt:lpstr>Холодный старт</vt:lpstr>
      <vt:lpstr>Горячий старт</vt:lpstr>
      <vt:lpstr>Холодный старт: сравнение</vt:lpstr>
      <vt:lpstr>PowerPoint Presentation</vt:lpstr>
      <vt:lpstr>Прогрев одного обработчика</vt:lpstr>
      <vt:lpstr>PowerPoint Presentation</vt:lpstr>
      <vt:lpstr>Асинхронная обработка данных</vt:lpstr>
      <vt:lpstr>Эксперимент с очередями</vt:lpstr>
      <vt:lpstr>Обработка 100 000 SQS сообщений</vt:lpstr>
      <vt:lpstr>CPU нагрузка</vt:lpstr>
      <vt:lpstr>Скорость обработки зависит от объема памяти</vt:lpstr>
      <vt:lpstr>Реализация автоматизированных тестов  </vt:lpstr>
      <vt:lpstr>AWS web-Console</vt:lpstr>
      <vt:lpstr>AWS CLI</vt:lpstr>
      <vt:lpstr>AWS SDK</vt:lpstr>
      <vt:lpstr>UI тест</vt:lpstr>
      <vt:lpstr>Синхронное выполнение</vt:lpstr>
      <vt:lpstr>Параллельное выполнение в 8 потоков</vt:lpstr>
      <vt:lpstr>Параллельное выполнение в aws lambda</vt:lpstr>
      <vt:lpstr>Какие системные библиотеки  необходимы?</vt:lpstr>
      <vt:lpstr>Как упаковать тесты?</vt:lpstr>
      <vt:lpstr>Как развернуть тесты?</vt:lpstr>
      <vt:lpstr>Настройка Lambda функции</vt:lpstr>
      <vt:lpstr>Настройки ChromeDriver для Lambda</vt:lpstr>
      <vt:lpstr>Параллельное выполнение тестов</vt:lpstr>
      <vt:lpstr>Thank You!</vt:lpstr>
      <vt:lpstr>PowerPoint Presentation</vt:lpstr>
      <vt:lpstr>ЦЕНА (пример)</vt:lpstr>
      <vt:lpstr>Полезные 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Serverless автоматизация на примере AWS Lambda</dc:title>
  <dc:creator>Andrii Makarenko</dc:creator>
  <cp:lastModifiedBy>Andrii Makarenko</cp:lastModifiedBy>
  <cp:revision>6</cp:revision>
  <dcterms:created xsi:type="dcterms:W3CDTF">2021-02-11T20:51:48Z</dcterms:created>
  <dcterms:modified xsi:type="dcterms:W3CDTF">2021-02-11T21:56:50Z</dcterms:modified>
</cp:coreProperties>
</file>